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2" r:id="rId4"/>
  </p:sldMasterIdLst>
  <p:notesMasterIdLst>
    <p:notesMasterId r:id="rId31"/>
  </p:notesMasterIdLst>
  <p:handoutMasterIdLst>
    <p:handoutMasterId r:id="rId32"/>
  </p:handoutMasterIdLst>
  <p:sldIdLst>
    <p:sldId id="257" r:id="rId5"/>
    <p:sldId id="295" r:id="rId6"/>
    <p:sldId id="299" r:id="rId7"/>
    <p:sldId id="296" r:id="rId8"/>
    <p:sldId id="258" r:id="rId9"/>
    <p:sldId id="259" r:id="rId10"/>
    <p:sldId id="260" r:id="rId11"/>
    <p:sldId id="297" r:id="rId12"/>
    <p:sldId id="262" r:id="rId13"/>
    <p:sldId id="263" r:id="rId14"/>
    <p:sldId id="264" r:id="rId15"/>
    <p:sldId id="265" r:id="rId16"/>
    <p:sldId id="283" r:id="rId17"/>
    <p:sldId id="284" r:id="rId18"/>
    <p:sldId id="261" r:id="rId19"/>
    <p:sldId id="291" r:id="rId20"/>
    <p:sldId id="292" r:id="rId21"/>
    <p:sldId id="282" r:id="rId22"/>
    <p:sldId id="298" r:id="rId23"/>
    <p:sldId id="293" r:id="rId24"/>
    <p:sldId id="290" r:id="rId25"/>
    <p:sldId id="300" r:id="rId26"/>
    <p:sldId id="285" r:id="rId27"/>
    <p:sldId id="289" r:id="rId28"/>
    <p:sldId id="286" r:id="rId29"/>
    <p:sldId id="294" r:id="rId30"/>
  </p:sldIdLst>
  <p:sldSz cx="12192000" cy="6858000"/>
  <p:notesSz cx="6950075" cy="9236075"/>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6"/>
    <p:restoredTop sz="84082" autoAdjust="0"/>
  </p:normalViewPr>
  <p:slideViewPr>
    <p:cSldViewPr snapToGrid="0" snapToObjects="1">
      <p:cViewPr>
        <p:scale>
          <a:sx n="90" d="100"/>
          <a:sy n="90" d="100"/>
        </p:scale>
        <p:origin x="-180" y="1104"/>
      </p:cViewPr>
      <p:guideLst/>
    </p:cSldViewPr>
  </p:slideViewPr>
  <p:notesTextViewPr>
    <p:cViewPr>
      <p:scale>
        <a:sx n="1" d="1"/>
        <a:sy n="1" d="1"/>
      </p:scale>
      <p:origin x="0" y="0"/>
    </p:cViewPr>
  </p:notesTextViewPr>
  <p:notesViewPr>
    <p:cSldViewPr snapToGrid="0" snapToObjects="1">
      <p:cViewPr varScale="1">
        <p:scale>
          <a:sx n="86" d="100"/>
          <a:sy n="86" d="100"/>
        </p:scale>
        <p:origin x="339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man\Downloads\statistic_id998455_car-usage-by-make-in-canada-2019.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usman\Downloads\statistic_id610881_main-considerations-when-purchasing-a-car---canadian-millennials-2016.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man\Downloads\statistic_id265955_vehicle-sales_-canada-2005-201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man\Downloads\statistic_id431926_retail-sales-of-new-car-dealers-in-canada-2012-201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man\Desktop\Kia-Test\190819%20Business%20Analyst%20Test%20%20-cop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Car usage by make in Canada 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Data!$C$3:$C$4</c:f>
              <c:strCache>
                <c:ptCount val="2"/>
                <c:pt idx="0">
                  <c:v>Car usage by make in Canada 2019</c:v>
                </c:pt>
                <c:pt idx="1">
                  <c:v>What brand is your primarily used car?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Data!$B$5:$B$28</c:f>
              <c:strCache>
                <c:ptCount val="24"/>
                <c:pt idx="1">
                  <c:v>Toyota</c:v>
                </c:pt>
                <c:pt idx="2">
                  <c:v>Honda</c:v>
                </c:pt>
                <c:pt idx="3">
                  <c:v>Ford</c:v>
                </c:pt>
                <c:pt idx="4">
                  <c:v>Chevrolet</c:v>
                </c:pt>
                <c:pt idx="5">
                  <c:v>Hyundai</c:v>
                </c:pt>
                <c:pt idx="6">
                  <c:v>Dodge</c:v>
                </c:pt>
                <c:pt idx="7">
                  <c:v>Nissan</c:v>
                </c:pt>
                <c:pt idx="8">
                  <c:v>Mazda</c:v>
                </c:pt>
                <c:pt idx="9">
                  <c:v>Kia</c:v>
                </c:pt>
                <c:pt idx="10">
                  <c:v>Jeep</c:v>
                </c:pt>
                <c:pt idx="11">
                  <c:v>Volkswagen</c:v>
                </c:pt>
                <c:pt idx="12">
                  <c:v>BMW</c:v>
                </c:pt>
                <c:pt idx="13">
                  <c:v>GMC</c:v>
                </c:pt>
                <c:pt idx="14">
                  <c:v>Acura</c:v>
                </c:pt>
                <c:pt idx="15">
                  <c:v>Buick</c:v>
                </c:pt>
                <c:pt idx="16">
                  <c:v>Chrysler</c:v>
                </c:pt>
                <c:pt idx="17">
                  <c:v>Mitsubishi</c:v>
                </c:pt>
                <c:pt idx="18">
                  <c:v>Subaru</c:v>
                </c:pt>
                <c:pt idx="19">
                  <c:v>Audi</c:v>
                </c:pt>
                <c:pt idx="20">
                  <c:v>Mercedes-Benz</c:v>
                </c:pt>
                <c:pt idx="21">
                  <c:v>Ram</c:v>
                </c:pt>
                <c:pt idx="22">
                  <c:v>other</c:v>
                </c:pt>
                <c:pt idx="23">
                  <c:v>don't know</c:v>
                </c:pt>
              </c:strCache>
            </c:strRef>
          </c:cat>
          <c:val>
            <c:numRef>
              <c:f>Data!$C$5:$C$28</c:f>
              <c:numCache>
                <c:formatCode>#,##0</c:formatCode>
                <c:ptCount val="24"/>
                <c:pt idx="1">
                  <c:v>11</c:v>
                </c:pt>
                <c:pt idx="2">
                  <c:v>10</c:v>
                </c:pt>
                <c:pt idx="3">
                  <c:v>10</c:v>
                </c:pt>
                <c:pt idx="4">
                  <c:v>7</c:v>
                </c:pt>
                <c:pt idx="5">
                  <c:v>6</c:v>
                </c:pt>
                <c:pt idx="6">
                  <c:v>6</c:v>
                </c:pt>
                <c:pt idx="7">
                  <c:v>5</c:v>
                </c:pt>
                <c:pt idx="8">
                  <c:v>5</c:v>
                </c:pt>
                <c:pt idx="9">
                  <c:v>3</c:v>
                </c:pt>
                <c:pt idx="10">
                  <c:v>3</c:v>
                </c:pt>
                <c:pt idx="11">
                  <c:v>2</c:v>
                </c:pt>
                <c:pt idx="12">
                  <c:v>2</c:v>
                </c:pt>
                <c:pt idx="13">
                  <c:v>1</c:v>
                </c:pt>
                <c:pt idx="14">
                  <c:v>1</c:v>
                </c:pt>
                <c:pt idx="15">
                  <c:v>1</c:v>
                </c:pt>
                <c:pt idx="16">
                  <c:v>1</c:v>
                </c:pt>
                <c:pt idx="17">
                  <c:v>1</c:v>
                </c:pt>
                <c:pt idx="18">
                  <c:v>1</c:v>
                </c:pt>
                <c:pt idx="19">
                  <c:v>1</c:v>
                </c:pt>
                <c:pt idx="20">
                  <c:v>1</c:v>
                </c:pt>
                <c:pt idx="21">
                  <c:v>1</c:v>
                </c:pt>
                <c:pt idx="22">
                  <c:v>5</c:v>
                </c:pt>
                <c:pt idx="23">
                  <c:v>6</c:v>
                </c:pt>
              </c:numCache>
            </c:numRef>
          </c:val>
          <c:extLst>
            <c:ext xmlns:c16="http://schemas.microsoft.com/office/drawing/2014/chart" uri="{C3380CC4-5D6E-409C-BE32-E72D297353CC}">
              <c16:uniqueId val="{00000000-ACAA-4F28-9AD8-C2366B8FBC46}"/>
            </c:ext>
          </c:extLst>
        </c:ser>
        <c:dLbls>
          <c:showLegendKey val="0"/>
          <c:showVal val="0"/>
          <c:showCatName val="0"/>
          <c:showSerName val="0"/>
          <c:showPercent val="0"/>
          <c:showBubbleSize val="0"/>
        </c:dLbls>
        <c:gapWidth val="219"/>
        <c:overlap val="-27"/>
        <c:axId val="1041404191"/>
        <c:axId val="1441209647"/>
      </c:barChart>
      <c:catAx>
        <c:axId val="1041404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1209647"/>
        <c:crosses val="autoZero"/>
        <c:auto val="1"/>
        <c:lblAlgn val="ctr"/>
        <c:lblOffset val="100"/>
        <c:noMultiLvlLbl val="0"/>
      </c:catAx>
      <c:valAx>
        <c:axId val="1441209647"/>
        <c:scaling>
          <c:orientation val="minMax"/>
        </c:scaling>
        <c:delete val="1"/>
        <c:axPos val="l"/>
        <c:numFmt formatCode="#,##0" sourceLinked="1"/>
        <c:majorTickMark val="none"/>
        <c:minorTickMark val="none"/>
        <c:tickLblPos val="nextTo"/>
        <c:crossAx val="10414041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'Residuals '!$M$1</c:f>
              <c:strCache>
                <c:ptCount val="1"/>
                <c:pt idx="0">
                  <c:v>Residual (Average)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'Residuals '!$L$2:$L$7</c:f>
              <c:strCache>
                <c:ptCount val="6"/>
                <c:pt idx="0">
                  <c:v>Acura - TLX</c:v>
                </c:pt>
                <c:pt idx="1">
                  <c:v>Genesis - G70</c:v>
                </c:pt>
                <c:pt idx="2">
                  <c:v>Infiniti - Q50</c:v>
                </c:pt>
                <c:pt idx="3">
                  <c:v>Kia - Stringer</c:v>
                </c:pt>
                <c:pt idx="4">
                  <c:v>Lexus -IS350</c:v>
                </c:pt>
                <c:pt idx="5">
                  <c:v>Audi - A5</c:v>
                </c:pt>
              </c:strCache>
            </c:strRef>
          </c:cat>
          <c:val>
            <c:numRef>
              <c:f>'Residuals '!$M$2:$M$7</c:f>
              <c:numCache>
                <c:formatCode>00%</c:formatCode>
                <c:ptCount val="6"/>
                <c:pt idx="0">
                  <c:v>0.43624999999999997</c:v>
                </c:pt>
                <c:pt idx="1">
                  <c:v>0.42000000000000004</c:v>
                </c:pt>
                <c:pt idx="2">
                  <c:v>0.47333333333333338</c:v>
                </c:pt>
                <c:pt idx="3">
                  <c:v>0.34200000000000003</c:v>
                </c:pt>
                <c:pt idx="4">
                  <c:v>0.44333333333333336</c:v>
                </c:pt>
                <c:pt idx="5">
                  <c:v>0.48000000000000004</c:v>
                </c:pt>
              </c:numCache>
            </c:numRef>
          </c:val>
          <c:extLst>
            <c:ext xmlns:c16="http://schemas.microsoft.com/office/drawing/2014/chart" uri="{C3380CC4-5D6E-409C-BE32-E72D297353CC}">
              <c16:uniqueId val="{00000000-C758-451C-86D6-8D22CEFB134E}"/>
            </c:ext>
          </c:extLst>
        </c:ser>
        <c:dLbls>
          <c:dLblPos val="outEnd"/>
          <c:showLegendKey val="0"/>
          <c:showVal val="1"/>
          <c:showCatName val="0"/>
          <c:showSerName val="0"/>
          <c:showPercent val="0"/>
          <c:showBubbleSize val="0"/>
        </c:dLbls>
        <c:gapWidth val="219"/>
        <c:axId val="477546960"/>
        <c:axId val="78096528"/>
      </c:barChart>
      <c:catAx>
        <c:axId val="477546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096528"/>
        <c:crosses val="autoZero"/>
        <c:auto val="1"/>
        <c:lblAlgn val="ctr"/>
        <c:lblOffset val="100"/>
        <c:noMultiLvlLbl val="0"/>
      </c:catAx>
      <c:valAx>
        <c:axId val="78096528"/>
        <c:scaling>
          <c:orientation val="minMax"/>
        </c:scaling>
        <c:delete val="1"/>
        <c:axPos val="l"/>
        <c:numFmt formatCode="00%" sourceLinked="1"/>
        <c:majorTickMark val="none"/>
        <c:minorTickMark val="none"/>
        <c:tickLblPos val="nextTo"/>
        <c:crossAx val="477546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en-CA" sz="1800" b="0" i="0" u="none" strike="noStrike" kern="1200" cap="none" spc="0" normalizeH="0" baseline="0" noProof="0" dirty="0">
                <a:ln>
                  <a:noFill/>
                </a:ln>
                <a:solidFill>
                  <a:prstClr val="white">
                    <a:lumMod val="65000"/>
                    <a:lumOff val="35000"/>
                  </a:prstClr>
                </a:solidFill>
                <a:effectLst/>
                <a:uLnTx/>
                <a:uFillTx/>
                <a:latin typeface="Century Gothic" panose="020B0502020202020204" pitchFamily="34" charset="0"/>
              </a:rPr>
              <a:t>Population of Main Metros</a:t>
            </a:r>
            <a:endParaRPr lang="en-CA" sz="1800" dirty="0">
              <a:latin typeface="Century Gothic" panose="020B0502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454747726129151"/>
          <c:y val="0.14809081427233473"/>
          <c:w val="0.7794372279055285"/>
          <c:h val="0.85190918572766527"/>
        </c:manualLayout>
      </c:layout>
      <c:barChart>
        <c:barDir val="bar"/>
        <c:grouping val="clustered"/>
        <c:varyColors val="0"/>
        <c:ser>
          <c:idx val="0"/>
          <c:order val="0"/>
          <c:tx>
            <c:strRef>
              <c:f>Sheet1!$B$1</c:f>
              <c:strCache>
                <c:ptCount val="1"/>
                <c:pt idx="0">
                  <c:v>Column3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Toronto</c:v>
                </c:pt>
                <c:pt idx="1">
                  <c:v>Montreal</c:v>
                </c:pt>
                <c:pt idx="2">
                  <c:v>Vancouver</c:v>
                </c:pt>
                <c:pt idx="3">
                  <c:v>Ottawa</c:v>
                </c:pt>
                <c:pt idx="4">
                  <c:v>Calgary</c:v>
                </c:pt>
                <c:pt idx="5">
                  <c:v>Edmonton</c:v>
                </c:pt>
                <c:pt idx="6">
                  <c:v>Quebec</c:v>
                </c:pt>
                <c:pt idx="7">
                  <c:v>Winnipeg</c:v>
                </c:pt>
                <c:pt idx="8">
                  <c:v>Hamilton</c:v>
                </c:pt>
              </c:strCache>
            </c:strRef>
          </c:cat>
          <c:val>
            <c:numRef>
              <c:f>Sheet1!$B$2:$B$10</c:f>
              <c:numCache>
                <c:formatCode>#,##0</c:formatCode>
                <c:ptCount val="9"/>
                <c:pt idx="0">
                  <c:v>6947229</c:v>
                </c:pt>
                <c:pt idx="1">
                  <c:v>4394467</c:v>
                </c:pt>
                <c:pt idx="2">
                  <c:v>2479623</c:v>
                </c:pt>
                <c:pt idx="3">
                  <c:v>1477881</c:v>
                </c:pt>
                <c:pt idx="4">
                  <c:v>1417661</c:v>
                </c:pt>
                <c:pt idx="5">
                  <c:v>1283049</c:v>
                </c:pt>
                <c:pt idx="6">
                  <c:v>865926</c:v>
                </c:pt>
                <c:pt idx="7">
                  <c:v>836416</c:v>
                </c:pt>
                <c:pt idx="8">
                  <c:v>619024</c:v>
                </c:pt>
              </c:numCache>
            </c:numRef>
          </c:val>
          <c:extLst>
            <c:ext xmlns:c16="http://schemas.microsoft.com/office/drawing/2014/chart" uri="{C3380CC4-5D6E-409C-BE32-E72D297353CC}">
              <c16:uniqueId val="{00000000-EC75-48E2-8FB5-FC0E36CE4D6A}"/>
            </c:ext>
          </c:extLst>
        </c:ser>
        <c:dLbls>
          <c:showLegendKey val="0"/>
          <c:showVal val="0"/>
          <c:showCatName val="0"/>
          <c:showSerName val="0"/>
          <c:showPercent val="0"/>
          <c:showBubbleSize val="0"/>
        </c:dLbls>
        <c:gapWidth val="219"/>
        <c:axId val="526202735"/>
        <c:axId val="1110427183"/>
      </c:barChart>
      <c:catAx>
        <c:axId val="52620273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0427183"/>
        <c:crosses val="autoZero"/>
        <c:auto val="1"/>
        <c:lblAlgn val="ctr"/>
        <c:lblOffset val="100"/>
        <c:noMultiLvlLbl val="0"/>
      </c:catAx>
      <c:valAx>
        <c:axId val="1110427183"/>
        <c:scaling>
          <c:orientation val="minMax"/>
        </c:scaling>
        <c:delete val="1"/>
        <c:axPos val="b"/>
        <c:numFmt formatCode="#,##0" sourceLinked="1"/>
        <c:majorTickMark val="none"/>
        <c:minorTickMark val="none"/>
        <c:tickLblPos val="nextTo"/>
        <c:crossAx val="52620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dirty="0"/>
              <a:t>Urban Rural Division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Population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76-441F-93CC-238F948F6033}"/>
              </c:ext>
            </c:extLst>
          </c:dPt>
          <c:dPt>
            <c:idx val="1"/>
            <c:bubble3D val="0"/>
            <c:spPr>
              <a:solidFill>
                <a:schemeClr val="accent3"/>
              </a:solidFill>
              <a:ln w="19050">
                <a:solidFill>
                  <a:schemeClr val="lt1"/>
                </a:solidFill>
              </a:ln>
              <a:effectLst/>
            </c:spPr>
          </c:dPt>
          <c:dLbls>
            <c:dLbl>
              <c:idx val="0"/>
              <c:layout>
                <c:manualLayout>
                  <c:x val="0.10329402920112372"/>
                  <c:y val="-7.8967884795901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C76-441F-93CC-238F948F603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Urban</c:v>
                </c:pt>
                <c:pt idx="1">
                  <c:v>Rural</c:v>
                </c:pt>
              </c:strCache>
            </c:strRef>
          </c:cat>
          <c:val>
            <c:numRef>
              <c:f>Sheet1!$B$2:$B$3</c:f>
              <c:numCache>
                <c:formatCode>0.00%</c:formatCode>
                <c:ptCount val="2"/>
                <c:pt idx="0">
                  <c:v>0.81399999999999995</c:v>
                </c:pt>
                <c:pt idx="1">
                  <c:v>0.187</c:v>
                </c:pt>
              </c:numCache>
            </c:numRef>
          </c:val>
          <c:extLst>
            <c:ext xmlns:c16="http://schemas.microsoft.com/office/drawing/2014/chart" uri="{C3380CC4-5D6E-409C-BE32-E72D297353CC}">
              <c16:uniqueId val="{00000000-3C76-441F-93CC-238F948F6033}"/>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18217307886997725"/>
          <c:y val="0.85420775242634239"/>
          <c:w val="0.30682395134545376"/>
          <c:h val="0.119061566085224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Consumption</a:t>
            </a:r>
            <a:r>
              <a:rPr lang="en-US" baseline="0" dirty="0"/>
              <a:t> Expenditure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Housing, Water, Gas etc</c:v>
                </c:pt>
                <c:pt idx="1">
                  <c:v>Transport</c:v>
                </c:pt>
                <c:pt idx="2">
                  <c:v>Misc. Goods</c:v>
                </c:pt>
                <c:pt idx="3">
                  <c:v>Food</c:v>
                </c:pt>
                <c:pt idx="4">
                  <c:v>Recreation</c:v>
                </c:pt>
                <c:pt idx="5">
                  <c:v>Hotels</c:v>
                </c:pt>
                <c:pt idx="6">
                  <c:v>Furnishing</c:v>
                </c:pt>
                <c:pt idx="7">
                  <c:v>Health</c:v>
                </c:pt>
                <c:pt idx="8">
                  <c:v>Clothing</c:v>
                </c:pt>
                <c:pt idx="9">
                  <c:v>Alcohol</c:v>
                </c:pt>
                <c:pt idx="10">
                  <c:v>Communications</c:v>
                </c:pt>
                <c:pt idx="11">
                  <c:v>Education</c:v>
                </c:pt>
              </c:strCache>
            </c:strRef>
          </c:cat>
          <c:val>
            <c:numRef>
              <c:f>Sheet1!$B$2:$B$13</c:f>
              <c:numCache>
                <c:formatCode>0.00%</c:formatCode>
                <c:ptCount val="12"/>
                <c:pt idx="0">
                  <c:v>0.24099999999999999</c:v>
                </c:pt>
                <c:pt idx="1">
                  <c:v>0.157</c:v>
                </c:pt>
                <c:pt idx="2">
                  <c:v>3.5000000000000003E-2</c:v>
                </c:pt>
                <c:pt idx="3">
                  <c:v>4.4999999999999998E-2</c:v>
                </c:pt>
                <c:pt idx="4">
                  <c:v>8.1000000000000003E-2</c:v>
                </c:pt>
                <c:pt idx="5">
                  <c:v>7.1999999999999995E-2</c:v>
                </c:pt>
                <c:pt idx="6">
                  <c:v>5.5E-2</c:v>
                </c:pt>
                <c:pt idx="7">
                  <c:v>4.3999999999999997E-2</c:v>
                </c:pt>
                <c:pt idx="8">
                  <c:v>4.1000000000000002E-2</c:v>
                </c:pt>
                <c:pt idx="9">
                  <c:v>3.3000000000000002E-2</c:v>
                </c:pt>
                <c:pt idx="10">
                  <c:v>2.5999999999999999E-2</c:v>
                </c:pt>
                <c:pt idx="11">
                  <c:v>1.7000000000000001E-2</c:v>
                </c:pt>
              </c:numCache>
            </c:numRef>
          </c:val>
          <c:extLst>
            <c:ext xmlns:c16="http://schemas.microsoft.com/office/drawing/2014/chart" uri="{C3380CC4-5D6E-409C-BE32-E72D297353CC}">
              <c16:uniqueId val="{00000000-AED7-4DBB-A6E3-4EB82333B048}"/>
            </c:ext>
          </c:extLst>
        </c:ser>
        <c:dLbls>
          <c:showLegendKey val="0"/>
          <c:showVal val="0"/>
          <c:showCatName val="0"/>
          <c:showSerName val="0"/>
          <c:showPercent val="0"/>
          <c:showBubbleSize val="0"/>
        </c:dLbls>
        <c:gapWidth val="219"/>
        <c:overlap val="-27"/>
        <c:axId val="1101321663"/>
        <c:axId val="548691871"/>
      </c:barChart>
      <c:catAx>
        <c:axId val="110132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8691871"/>
        <c:crosses val="autoZero"/>
        <c:auto val="1"/>
        <c:lblAlgn val="ctr"/>
        <c:lblOffset val="100"/>
        <c:noMultiLvlLbl val="0"/>
      </c:catAx>
      <c:valAx>
        <c:axId val="548691871"/>
        <c:scaling>
          <c:orientation val="minMax"/>
        </c:scaling>
        <c:delete val="1"/>
        <c:axPos val="l"/>
        <c:numFmt formatCode="0.00%" sourceLinked="1"/>
        <c:majorTickMark val="none"/>
        <c:minorTickMark val="none"/>
        <c:tickLblPos val="nextTo"/>
        <c:crossAx val="1101321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800" b="0" dirty="0"/>
              <a:t>Population by Immigration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4715204014423967"/>
          <c:y val="0.17591168123595094"/>
          <c:w val="0.65284795985576027"/>
          <c:h val="0.8057908690827561"/>
        </c:manualLayout>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Sheet4!$B$1:$B$10</c:f>
              <c:strCache>
                <c:ptCount val="10"/>
                <c:pt idx="0">
                  <c:v>Toronto</c:v>
                </c:pt>
                <c:pt idx="1">
                  <c:v>Vancouver</c:v>
                </c:pt>
                <c:pt idx="2">
                  <c:v>Montréal</c:v>
                </c:pt>
                <c:pt idx="3">
                  <c:v>Calgary</c:v>
                </c:pt>
                <c:pt idx="4">
                  <c:v>Edmonton</c:v>
                </c:pt>
                <c:pt idx="5">
                  <c:v>Ottawa–Gatineau</c:v>
                </c:pt>
                <c:pt idx="6">
                  <c:v>Winnipeg</c:v>
                </c:pt>
                <c:pt idx="7">
                  <c:v>Hamilton</c:v>
                </c:pt>
                <c:pt idx="8">
                  <c:v>Kitchener–Cambridge–Waterloo</c:v>
                </c:pt>
                <c:pt idx="9">
                  <c:v>London</c:v>
                </c:pt>
              </c:strCache>
            </c:strRef>
          </c:cat>
          <c:val>
            <c:numRef>
              <c:f>Sheet4!$C$1:$C$10</c:f>
              <c:numCache>
                <c:formatCode>#,##0</c:formatCode>
                <c:ptCount val="10"/>
                <c:pt idx="0">
                  <c:v>2705550</c:v>
                </c:pt>
                <c:pt idx="1">
                  <c:v>989545</c:v>
                </c:pt>
                <c:pt idx="2">
                  <c:v>936305</c:v>
                </c:pt>
                <c:pt idx="3">
                  <c:v>404700</c:v>
                </c:pt>
                <c:pt idx="4">
                  <c:v>308610</c:v>
                </c:pt>
                <c:pt idx="5">
                  <c:v>255800</c:v>
                </c:pt>
                <c:pt idx="6">
                  <c:v>181965</c:v>
                </c:pt>
                <c:pt idx="7">
                  <c:v>177075</c:v>
                </c:pt>
                <c:pt idx="8">
                  <c:v>118615</c:v>
                </c:pt>
                <c:pt idx="9">
                  <c:v>94690</c:v>
                </c:pt>
              </c:numCache>
            </c:numRef>
          </c:val>
          <c:extLst>
            <c:ext xmlns:c16="http://schemas.microsoft.com/office/drawing/2014/chart" uri="{C3380CC4-5D6E-409C-BE32-E72D297353CC}">
              <c16:uniqueId val="{00000000-BD84-47F7-8392-07912A277026}"/>
            </c:ext>
          </c:extLst>
        </c:ser>
        <c:dLbls>
          <c:showLegendKey val="0"/>
          <c:showVal val="0"/>
          <c:showCatName val="0"/>
          <c:showSerName val="0"/>
          <c:showPercent val="0"/>
          <c:showBubbleSize val="0"/>
        </c:dLbls>
        <c:gapWidth val="182"/>
        <c:axId val="1442530959"/>
        <c:axId val="1405573023"/>
      </c:barChart>
      <c:catAx>
        <c:axId val="14425309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5573023"/>
        <c:crosses val="autoZero"/>
        <c:auto val="1"/>
        <c:lblAlgn val="ctr"/>
        <c:lblOffset val="100"/>
        <c:noMultiLvlLbl val="0"/>
      </c:catAx>
      <c:valAx>
        <c:axId val="1405573023"/>
        <c:scaling>
          <c:orientation val="minMax"/>
        </c:scaling>
        <c:delete val="1"/>
        <c:axPos val="b"/>
        <c:numFmt formatCode="#,##0" sourceLinked="1"/>
        <c:majorTickMark val="none"/>
        <c:minorTickMark val="none"/>
        <c:tickLblPos val="nextTo"/>
        <c:crossAx val="14425309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Main considerations when purchasing a car - Canadian Millennials 2016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Data!$C$3:$C$4</c:f>
              <c:strCache>
                <c:ptCount val="2"/>
                <c:pt idx="0">
                  <c:v>Main considerations when purchasing a car - Canadian Millennials 2016</c:v>
                </c:pt>
                <c:pt idx="1">
                  <c:v>Car purchase considerations rated the highest by Gen Y and Z respondents in Canada as of 2016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Data!$B$5:$B$15</c:f>
              <c:strCache>
                <c:ptCount val="11"/>
                <c:pt idx="1">
                  <c:v>Price</c:v>
                </c:pt>
                <c:pt idx="2">
                  <c:v>Dependable, reliable</c:v>
                </c:pt>
                <c:pt idx="3">
                  <c:v>Gas mileage/fuel efficiency</c:v>
                </c:pt>
                <c:pt idx="4">
                  <c:v>Safety</c:v>
                </c:pt>
                <c:pt idx="5">
                  <c:v>Design</c:v>
                </c:pt>
                <c:pt idx="6">
                  <c:v>Financing options</c:v>
                </c:pt>
                <c:pt idx="7">
                  <c:v>Automaker brand</c:v>
                </c:pt>
                <c:pt idx="8">
                  <c:v>Environmental options</c:v>
                </c:pt>
                <c:pt idx="9">
                  <c:v>Other</c:v>
                </c:pt>
                <c:pt idx="10">
                  <c:v>Warranty</c:v>
                </c:pt>
              </c:strCache>
            </c:strRef>
          </c:cat>
          <c:val>
            <c:numRef>
              <c:f>Data!$C$5:$C$15</c:f>
              <c:numCache>
                <c:formatCode>#,##0</c:formatCode>
                <c:ptCount val="11"/>
                <c:pt idx="1">
                  <c:v>38</c:v>
                </c:pt>
                <c:pt idx="2">
                  <c:v>25</c:v>
                </c:pt>
                <c:pt idx="3">
                  <c:v>12</c:v>
                </c:pt>
                <c:pt idx="4">
                  <c:v>10</c:v>
                </c:pt>
                <c:pt idx="5">
                  <c:v>4</c:v>
                </c:pt>
                <c:pt idx="6">
                  <c:v>4</c:v>
                </c:pt>
                <c:pt idx="7">
                  <c:v>3</c:v>
                </c:pt>
                <c:pt idx="8">
                  <c:v>2</c:v>
                </c:pt>
                <c:pt idx="9">
                  <c:v>2</c:v>
                </c:pt>
                <c:pt idx="10">
                  <c:v>1</c:v>
                </c:pt>
              </c:numCache>
            </c:numRef>
          </c:val>
          <c:extLst>
            <c:ext xmlns:c16="http://schemas.microsoft.com/office/drawing/2014/chart" uri="{C3380CC4-5D6E-409C-BE32-E72D297353CC}">
              <c16:uniqueId val="{00000000-B54B-4CB8-8A89-F0B571832D85}"/>
            </c:ext>
          </c:extLst>
        </c:ser>
        <c:dLbls>
          <c:showLegendKey val="0"/>
          <c:showVal val="0"/>
          <c:showCatName val="0"/>
          <c:showSerName val="0"/>
          <c:showPercent val="0"/>
          <c:showBubbleSize val="0"/>
        </c:dLbls>
        <c:gapWidth val="182"/>
        <c:axId val="1348014735"/>
        <c:axId val="1349570255"/>
      </c:barChart>
      <c:catAx>
        <c:axId val="134801473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570255"/>
        <c:crosses val="autoZero"/>
        <c:auto val="1"/>
        <c:lblAlgn val="ctr"/>
        <c:lblOffset val="100"/>
        <c:noMultiLvlLbl val="0"/>
      </c:catAx>
      <c:valAx>
        <c:axId val="1349570255"/>
        <c:scaling>
          <c:orientation val="minMax"/>
        </c:scaling>
        <c:delete val="1"/>
        <c:axPos val="b"/>
        <c:numFmt formatCode="#,##0" sourceLinked="1"/>
        <c:majorTickMark val="none"/>
        <c:minorTickMark val="none"/>
        <c:tickLblPos val="nextTo"/>
        <c:crossAx val="13480147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Canada 2005-2018 Vehicle sales in Canada from 2005 to 2018 (in units)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Data!$C$3:$C$4</c:f>
              <c:strCache>
                <c:ptCount val="2"/>
                <c:pt idx="0">
                  <c:v>Vehicle sales: Canada 2005-2018</c:v>
                </c:pt>
                <c:pt idx="1">
                  <c:v>Vehicle sales in Canada from 2005 to 2018 (in units)</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Data!$B$5:$B$19</c:f>
              <c:strCache>
                <c:ptCount val="15"/>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strCache>
            </c:strRef>
          </c:cat>
          <c:val>
            <c:numRef>
              <c:f>Data!$C$5:$C$19</c:f>
              <c:numCache>
                <c:formatCode>#,##0</c:formatCode>
                <c:ptCount val="15"/>
                <c:pt idx="1">
                  <c:v>1630310</c:v>
                </c:pt>
                <c:pt idx="2">
                  <c:v>1666327</c:v>
                </c:pt>
                <c:pt idx="3">
                  <c:v>1690538</c:v>
                </c:pt>
                <c:pt idx="4">
                  <c:v>1674145</c:v>
                </c:pt>
                <c:pt idx="5">
                  <c:v>1484856</c:v>
                </c:pt>
                <c:pt idx="6">
                  <c:v>1584499</c:v>
                </c:pt>
                <c:pt idx="7">
                  <c:v>1620577</c:v>
                </c:pt>
                <c:pt idx="8">
                  <c:v>1716803</c:v>
                </c:pt>
                <c:pt idx="9">
                  <c:v>1776461</c:v>
                </c:pt>
                <c:pt idx="10">
                  <c:v>1890387</c:v>
                </c:pt>
                <c:pt idx="11">
                  <c:v>1939517</c:v>
                </c:pt>
                <c:pt idx="12">
                  <c:v>1983745</c:v>
                </c:pt>
                <c:pt idx="13">
                  <c:v>2076945</c:v>
                </c:pt>
                <c:pt idx="14">
                  <c:v>2035832</c:v>
                </c:pt>
              </c:numCache>
            </c:numRef>
          </c:val>
          <c:extLst>
            <c:ext xmlns:c16="http://schemas.microsoft.com/office/drawing/2014/chart" uri="{C3380CC4-5D6E-409C-BE32-E72D297353CC}">
              <c16:uniqueId val="{00000000-11F4-479C-8A43-71CAE00CC623}"/>
            </c:ext>
          </c:extLst>
        </c:ser>
        <c:dLbls>
          <c:showLegendKey val="0"/>
          <c:showVal val="0"/>
          <c:showCatName val="0"/>
          <c:showSerName val="0"/>
          <c:showPercent val="0"/>
          <c:showBubbleSize val="0"/>
        </c:dLbls>
        <c:gapWidth val="219"/>
        <c:overlap val="-27"/>
        <c:axId val="323721184"/>
        <c:axId val="323218720"/>
      </c:barChart>
      <c:catAx>
        <c:axId val="32372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3218720"/>
        <c:crosses val="autoZero"/>
        <c:auto val="1"/>
        <c:lblAlgn val="ctr"/>
        <c:lblOffset val="100"/>
        <c:noMultiLvlLbl val="0"/>
      </c:catAx>
      <c:valAx>
        <c:axId val="323218720"/>
        <c:scaling>
          <c:orientation val="minMax"/>
        </c:scaling>
        <c:delete val="1"/>
        <c:axPos val="l"/>
        <c:numFmt formatCode="#,##0" sourceLinked="1"/>
        <c:majorTickMark val="none"/>
        <c:minorTickMark val="none"/>
        <c:tickLblPos val="nextTo"/>
        <c:crossAx val="323721184"/>
        <c:crosses val="autoZero"/>
        <c:crossBetween val="between"/>
      </c:valAx>
      <c:spPr>
        <a:noFill/>
        <a:ln>
          <a:noFill/>
        </a:ln>
        <a:effectLst/>
      </c:spPr>
    </c:plotArea>
    <c:plotVisOnly val="1"/>
    <c:dispBlanksAs val="gap"/>
    <c:showDLblsOverMax val="0"/>
  </c:chart>
  <c:spPr>
    <a:noFill/>
    <a:ln>
      <a:noFill/>
    </a:ln>
    <a:effectLst/>
  </c:spPr>
  <c:txPr>
    <a:bodyPr rot="-5400000" vert="horz"/>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Retail sales of new car dealers in Canada </a:t>
            </a:r>
          </a:p>
          <a:p>
            <a:pPr>
              <a:defRPr/>
            </a:pPr>
            <a:r>
              <a:rPr lang="en-US" dirty="0"/>
              <a:t>(in billion Canadian dollars)*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Data!$C$3:$C$4</c:f>
              <c:strCache>
                <c:ptCount val="2"/>
                <c:pt idx="0">
                  <c:v>Retail sales of new car dealers in Canada 2012-2018</c:v>
                </c:pt>
                <c:pt idx="1">
                  <c:v>Retail sales of new car dealers in Canada from 2012 to 2018 (in billion Canadian dollars)*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Data!$B$5:$B$12</c:f>
              <c:strCache>
                <c:ptCount val="8"/>
                <c:pt idx="1">
                  <c:v>2012</c:v>
                </c:pt>
                <c:pt idx="2">
                  <c:v>2013</c:v>
                </c:pt>
                <c:pt idx="3">
                  <c:v>2014</c:v>
                </c:pt>
                <c:pt idx="4">
                  <c:v>2015</c:v>
                </c:pt>
                <c:pt idx="5">
                  <c:v>2016</c:v>
                </c:pt>
                <c:pt idx="6">
                  <c:v>2017</c:v>
                </c:pt>
                <c:pt idx="7">
                  <c:v>2018</c:v>
                </c:pt>
              </c:strCache>
            </c:strRef>
          </c:cat>
          <c:val>
            <c:numRef>
              <c:f>Data!$C$5:$C$12</c:f>
              <c:numCache>
                <c:formatCode>#,##0.##</c:formatCode>
                <c:ptCount val="8"/>
                <c:pt idx="1">
                  <c:v>85.24</c:v>
                </c:pt>
                <c:pt idx="2">
                  <c:v>91.08</c:v>
                </c:pt>
                <c:pt idx="3">
                  <c:v>99.24</c:v>
                </c:pt>
                <c:pt idx="4">
                  <c:v>106.31</c:v>
                </c:pt>
                <c:pt idx="5">
                  <c:v>115.49</c:v>
                </c:pt>
                <c:pt idx="6">
                  <c:v>129.82</c:v>
                </c:pt>
                <c:pt idx="7">
                  <c:v>130.47999999999999</c:v>
                </c:pt>
              </c:numCache>
            </c:numRef>
          </c:val>
          <c:extLst>
            <c:ext xmlns:c16="http://schemas.microsoft.com/office/drawing/2014/chart" uri="{C3380CC4-5D6E-409C-BE32-E72D297353CC}">
              <c16:uniqueId val="{00000000-79B3-4B9D-BCFC-79B475559F9B}"/>
            </c:ext>
          </c:extLst>
        </c:ser>
        <c:dLbls>
          <c:showLegendKey val="0"/>
          <c:showVal val="0"/>
          <c:showCatName val="0"/>
          <c:showSerName val="0"/>
          <c:showPercent val="0"/>
          <c:showBubbleSize val="0"/>
        </c:dLbls>
        <c:gapWidth val="219"/>
        <c:overlap val="-27"/>
        <c:axId val="739213615"/>
        <c:axId val="739800991"/>
      </c:barChart>
      <c:catAx>
        <c:axId val="739213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800991"/>
        <c:crosses val="autoZero"/>
        <c:auto val="1"/>
        <c:lblAlgn val="ctr"/>
        <c:lblOffset val="100"/>
        <c:noMultiLvlLbl val="0"/>
      </c:catAx>
      <c:valAx>
        <c:axId val="739800991"/>
        <c:scaling>
          <c:orientation val="minMax"/>
        </c:scaling>
        <c:delete val="1"/>
        <c:axPos val="l"/>
        <c:numFmt formatCode="#,##0.##" sourceLinked="1"/>
        <c:majorTickMark val="none"/>
        <c:minorTickMark val="none"/>
        <c:tickLblPos val="nextTo"/>
        <c:crossAx val="7392136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Acura - TLX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MSRP!$D$2:$D$8</c:f>
              <c:strCache>
                <c:ptCount val="6"/>
                <c:pt idx="0">
                  <c:v>Tech</c:v>
                </c:pt>
                <c:pt idx="1">
                  <c:v>Tech A-Spec</c:v>
                </c:pt>
                <c:pt idx="2">
                  <c:v>SH-All Wheel Drive</c:v>
                </c:pt>
                <c:pt idx="3">
                  <c:v>SH-All Wheel Drive Tech</c:v>
                </c:pt>
                <c:pt idx="4">
                  <c:v>SH-All Wheel Drive Tech A-Spec</c:v>
                </c:pt>
                <c:pt idx="5">
                  <c:v>SH-All Wheel Drive Elite</c:v>
                </c:pt>
              </c:strCache>
            </c:strRef>
          </c:cat>
          <c:val>
            <c:numRef>
              <c:f>MSRP!$H$2:$H$8</c:f>
              <c:numCache>
                <c:formatCode>General</c:formatCode>
                <c:ptCount val="6"/>
                <c:pt idx="0">
                  <c:v>41965</c:v>
                </c:pt>
                <c:pt idx="1">
                  <c:v>44465</c:v>
                </c:pt>
                <c:pt idx="2">
                  <c:v>43265</c:v>
                </c:pt>
                <c:pt idx="3">
                  <c:v>47165</c:v>
                </c:pt>
                <c:pt idx="4">
                  <c:v>49665</c:v>
                </c:pt>
                <c:pt idx="5">
                  <c:v>50765</c:v>
                </c:pt>
              </c:numCache>
            </c:numRef>
          </c:val>
          <c:extLst>
            <c:ext xmlns:c16="http://schemas.microsoft.com/office/drawing/2014/chart" uri="{C3380CC4-5D6E-409C-BE32-E72D297353CC}">
              <c16:uniqueId val="{00000000-EB54-42B8-9E1E-EE2F7E3ABC96}"/>
            </c:ext>
          </c:extLst>
        </c:ser>
        <c:dLbls>
          <c:dLblPos val="outEnd"/>
          <c:showLegendKey val="0"/>
          <c:showVal val="1"/>
          <c:showCatName val="0"/>
          <c:showSerName val="0"/>
          <c:showPercent val="0"/>
          <c:showBubbleSize val="0"/>
        </c:dLbls>
        <c:gapWidth val="182"/>
        <c:axId val="60918656"/>
        <c:axId val="61941968"/>
      </c:barChart>
      <c:catAx>
        <c:axId val="6091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41968"/>
        <c:crosses val="autoZero"/>
        <c:auto val="1"/>
        <c:lblAlgn val="ctr"/>
        <c:lblOffset val="100"/>
        <c:noMultiLvlLbl val="0"/>
      </c:catAx>
      <c:valAx>
        <c:axId val="61941968"/>
        <c:scaling>
          <c:orientation val="minMax"/>
        </c:scaling>
        <c:delete val="1"/>
        <c:axPos val="l"/>
        <c:numFmt formatCode="General" sourceLinked="1"/>
        <c:majorTickMark val="none"/>
        <c:minorTickMark val="none"/>
        <c:tickLblPos val="nextTo"/>
        <c:crossAx val="60918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800" b="0" i="0" baseline="0">
                <a:effectLst/>
              </a:rPr>
              <a:t>Audi - A5 </a:t>
            </a:r>
            <a:endParaRPr lang="en-CA">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MSRP!$D$9:$D$12</c:f>
              <c:strCache>
                <c:ptCount val="3"/>
                <c:pt idx="0">
                  <c:v>2.0 45 TFSI Quattro Komfort S tronic</c:v>
                </c:pt>
                <c:pt idx="1">
                  <c:v>2.0 45 TFSI Quattro Progressiv S tronic</c:v>
                </c:pt>
                <c:pt idx="2">
                  <c:v>2.0 45 TFSI Quattro Technik S tronic</c:v>
                </c:pt>
              </c:strCache>
            </c:strRef>
          </c:cat>
          <c:val>
            <c:numRef>
              <c:f>MSRP!$H$9:$H$12</c:f>
              <c:numCache>
                <c:formatCode>General</c:formatCode>
                <c:ptCount val="3"/>
                <c:pt idx="0">
                  <c:v>51890</c:v>
                </c:pt>
                <c:pt idx="1">
                  <c:v>55840</c:v>
                </c:pt>
                <c:pt idx="2">
                  <c:v>59740</c:v>
                </c:pt>
              </c:numCache>
            </c:numRef>
          </c:val>
          <c:extLst>
            <c:ext xmlns:c16="http://schemas.microsoft.com/office/drawing/2014/chart" uri="{C3380CC4-5D6E-409C-BE32-E72D297353CC}">
              <c16:uniqueId val="{00000000-3185-4191-BF86-422AF9AA07F8}"/>
            </c:ext>
          </c:extLst>
        </c:ser>
        <c:dLbls>
          <c:dLblPos val="outEnd"/>
          <c:showLegendKey val="0"/>
          <c:showVal val="1"/>
          <c:showCatName val="0"/>
          <c:showSerName val="0"/>
          <c:showPercent val="0"/>
          <c:showBubbleSize val="0"/>
        </c:dLbls>
        <c:gapWidth val="219"/>
        <c:overlap val="-27"/>
        <c:axId val="138865904"/>
        <c:axId val="61957776"/>
      </c:barChart>
      <c:catAx>
        <c:axId val="138865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57776"/>
        <c:crosses val="autoZero"/>
        <c:auto val="1"/>
        <c:lblAlgn val="ctr"/>
        <c:lblOffset val="100"/>
        <c:noMultiLvlLbl val="0"/>
      </c:catAx>
      <c:valAx>
        <c:axId val="61957776"/>
        <c:scaling>
          <c:orientation val="minMax"/>
        </c:scaling>
        <c:delete val="1"/>
        <c:axPos val="l"/>
        <c:numFmt formatCode="General" sourceLinked="1"/>
        <c:majorTickMark val="none"/>
        <c:minorTickMark val="none"/>
        <c:tickLblPos val="nextTo"/>
        <c:crossAx val="138865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Genesis-</a:t>
            </a:r>
            <a:r>
              <a:rPr lang="en-CA" baseline="0"/>
              <a:t> </a:t>
            </a:r>
            <a:r>
              <a:rPr lang="en-CA"/>
              <a:t>G70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MSRP!$D$13:$D$15</c:f>
              <c:strCache>
                <c:ptCount val="2"/>
                <c:pt idx="0">
                  <c:v>2.0T Elite All Wheel Drive</c:v>
                </c:pt>
                <c:pt idx="1">
                  <c:v>3.3T Dynamic All Wheel Drive</c:v>
                </c:pt>
              </c:strCache>
            </c:strRef>
          </c:cat>
          <c:val>
            <c:numRef>
              <c:f>MSRP!$H$13:$H$15</c:f>
              <c:numCache>
                <c:formatCode>General</c:formatCode>
                <c:ptCount val="2"/>
                <c:pt idx="0">
                  <c:v>47000</c:v>
                </c:pt>
                <c:pt idx="1">
                  <c:v>52000</c:v>
                </c:pt>
              </c:numCache>
            </c:numRef>
          </c:val>
          <c:extLst>
            <c:ext xmlns:c16="http://schemas.microsoft.com/office/drawing/2014/chart" uri="{C3380CC4-5D6E-409C-BE32-E72D297353CC}">
              <c16:uniqueId val="{00000000-9921-48D6-8A16-39F92194BB1E}"/>
            </c:ext>
          </c:extLst>
        </c:ser>
        <c:dLbls>
          <c:dLblPos val="outEnd"/>
          <c:showLegendKey val="0"/>
          <c:showVal val="1"/>
          <c:showCatName val="0"/>
          <c:showSerName val="0"/>
          <c:showPercent val="0"/>
          <c:showBubbleSize val="0"/>
        </c:dLbls>
        <c:gapWidth val="219"/>
        <c:overlap val="-27"/>
        <c:axId val="477327760"/>
        <c:axId val="78118992"/>
      </c:barChart>
      <c:catAx>
        <c:axId val="47732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8992"/>
        <c:crosses val="autoZero"/>
        <c:auto val="1"/>
        <c:lblAlgn val="ctr"/>
        <c:lblOffset val="100"/>
        <c:noMultiLvlLbl val="0"/>
      </c:catAx>
      <c:valAx>
        <c:axId val="78118992"/>
        <c:scaling>
          <c:orientation val="minMax"/>
        </c:scaling>
        <c:delete val="1"/>
        <c:axPos val="l"/>
        <c:numFmt formatCode="General" sourceLinked="1"/>
        <c:majorTickMark val="none"/>
        <c:minorTickMark val="none"/>
        <c:tickLblPos val="nextTo"/>
        <c:crossAx val="47732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dirty="0"/>
              <a:t>Infiniti</a:t>
            </a:r>
            <a:r>
              <a:rPr lang="en-CA" baseline="0" dirty="0"/>
              <a:t> – Q50</a:t>
            </a:r>
            <a:endParaRPr lang="en-CA"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MSRP!$D$16:$D$20</c15:sqref>
                  </c15:fullRef>
                </c:ext>
              </c:extLst>
              <c:f>MSRP!$D$16:$D$19</c:f>
              <c:strCache>
                <c:ptCount val="4"/>
                <c:pt idx="0">
                  <c:v>Q50 3.0t LUXE</c:v>
                </c:pt>
                <c:pt idx="1">
                  <c:v>Q50 3.0t Signature Edition</c:v>
                </c:pt>
                <c:pt idx="2">
                  <c:v>Q50 3.0t Sport</c:v>
                </c:pt>
                <c:pt idx="3">
                  <c:v>Q50 I-Line Red Sport 400</c:v>
                </c:pt>
              </c:strCache>
            </c:strRef>
          </c:cat>
          <c:val>
            <c:numRef>
              <c:extLst>
                <c:ext xmlns:c15="http://schemas.microsoft.com/office/drawing/2012/chart" uri="{02D57815-91ED-43cb-92C2-25804820EDAC}">
                  <c15:fullRef>
                    <c15:sqref>MSRP!$H$16:$H$20</c15:sqref>
                  </c15:fullRef>
                </c:ext>
              </c:extLst>
              <c:f>MSRP!$H$16:$H$19</c:f>
              <c:numCache>
                <c:formatCode>General</c:formatCode>
                <c:ptCount val="4"/>
                <c:pt idx="0">
                  <c:v>47090</c:v>
                </c:pt>
                <c:pt idx="1">
                  <c:v>48590</c:v>
                </c:pt>
                <c:pt idx="2">
                  <c:v>50590</c:v>
                </c:pt>
                <c:pt idx="3">
                  <c:v>58290</c:v>
                </c:pt>
              </c:numCache>
            </c:numRef>
          </c:val>
          <c:extLst>
            <c:ext xmlns:c16="http://schemas.microsoft.com/office/drawing/2014/chart" uri="{C3380CC4-5D6E-409C-BE32-E72D297353CC}">
              <c16:uniqueId val="{00000000-C819-4A67-A5B2-AB8A7F87C4CA}"/>
            </c:ext>
          </c:extLst>
        </c:ser>
        <c:dLbls>
          <c:dLblPos val="outEnd"/>
          <c:showLegendKey val="0"/>
          <c:showVal val="1"/>
          <c:showCatName val="0"/>
          <c:showSerName val="0"/>
          <c:showPercent val="0"/>
          <c:showBubbleSize val="0"/>
        </c:dLbls>
        <c:gapWidth val="219"/>
        <c:overlap val="-27"/>
        <c:axId val="388908448"/>
        <c:axId val="386080064"/>
      </c:barChart>
      <c:catAx>
        <c:axId val="38890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6080064"/>
        <c:crosses val="autoZero"/>
        <c:auto val="1"/>
        <c:lblAlgn val="ctr"/>
        <c:lblOffset val="100"/>
        <c:noMultiLvlLbl val="0"/>
      </c:catAx>
      <c:valAx>
        <c:axId val="386080064"/>
        <c:scaling>
          <c:orientation val="minMax"/>
        </c:scaling>
        <c:delete val="1"/>
        <c:axPos val="l"/>
        <c:numFmt formatCode="General" sourceLinked="1"/>
        <c:majorTickMark val="none"/>
        <c:minorTickMark val="none"/>
        <c:tickLblPos val="nextTo"/>
        <c:crossAx val="388908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Kia -</a:t>
            </a:r>
            <a:r>
              <a:rPr lang="en-CA" baseline="0"/>
              <a:t> </a:t>
            </a:r>
            <a:r>
              <a:rPr lang="en-CA"/>
              <a:t>Stinger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MSRP!$D$21:$D$24</c:f>
              <c:strCache>
                <c:ptCount val="3"/>
                <c:pt idx="0">
                  <c:v>3.3 T-GDI All Wheel Drive GT</c:v>
                </c:pt>
                <c:pt idx="1">
                  <c:v>3.3 T-GDI All Wheel Drive GT Ltd</c:v>
                </c:pt>
                <c:pt idx="2">
                  <c:v>3.3 T-GDI 20th Anniversary Edition All Wheel Drive</c:v>
                </c:pt>
              </c:strCache>
            </c:strRef>
          </c:cat>
          <c:val>
            <c:numRef>
              <c:f>MSRP!$H$21:$H$24</c:f>
              <c:numCache>
                <c:formatCode>General</c:formatCode>
                <c:ptCount val="3"/>
                <c:pt idx="0">
                  <c:v>46790</c:v>
                </c:pt>
                <c:pt idx="1">
                  <c:v>51790</c:v>
                </c:pt>
                <c:pt idx="2">
                  <c:v>53290</c:v>
                </c:pt>
              </c:numCache>
            </c:numRef>
          </c:val>
          <c:extLst>
            <c:ext xmlns:c16="http://schemas.microsoft.com/office/drawing/2014/chart" uri="{C3380CC4-5D6E-409C-BE32-E72D297353CC}">
              <c16:uniqueId val="{00000000-0BA6-4F48-B4A4-D8EE33EA7C66}"/>
            </c:ext>
          </c:extLst>
        </c:ser>
        <c:dLbls>
          <c:dLblPos val="outEnd"/>
          <c:showLegendKey val="0"/>
          <c:showVal val="1"/>
          <c:showCatName val="0"/>
          <c:showSerName val="0"/>
          <c:showPercent val="0"/>
          <c:showBubbleSize val="0"/>
        </c:dLbls>
        <c:gapWidth val="219"/>
        <c:overlap val="-27"/>
        <c:axId val="82773232"/>
        <c:axId val="389671472"/>
      </c:barChart>
      <c:catAx>
        <c:axId val="8277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9671472"/>
        <c:crosses val="autoZero"/>
        <c:auto val="1"/>
        <c:lblAlgn val="ctr"/>
        <c:lblOffset val="100"/>
        <c:noMultiLvlLbl val="0"/>
      </c:catAx>
      <c:valAx>
        <c:axId val="389671472"/>
        <c:scaling>
          <c:orientation val="minMax"/>
        </c:scaling>
        <c:delete val="1"/>
        <c:axPos val="l"/>
        <c:numFmt formatCode="General" sourceLinked="1"/>
        <c:majorTickMark val="none"/>
        <c:minorTickMark val="none"/>
        <c:tickLblPos val="nextTo"/>
        <c:crossAx val="8277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Lexus</a:t>
            </a:r>
            <a:r>
              <a:rPr lang="en-CA" baseline="0"/>
              <a:t> - IS350</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638155549218891E-2"/>
          <c:y val="0.32146700264775729"/>
          <c:w val="0.90936184445078116"/>
          <c:h val="0.52979372581139061"/>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MSRP!$D$25</c:f>
              <c:strCache>
                <c:ptCount val="1"/>
                <c:pt idx="0">
                  <c:v>4WD Sedan</c:v>
                </c:pt>
              </c:strCache>
            </c:strRef>
          </c:cat>
          <c:val>
            <c:numRef>
              <c:f>MSRP!$H$25</c:f>
              <c:numCache>
                <c:formatCode>General</c:formatCode>
                <c:ptCount val="1"/>
                <c:pt idx="0">
                  <c:v>55175</c:v>
                </c:pt>
              </c:numCache>
            </c:numRef>
          </c:val>
          <c:extLst>
            <c:ext xmlns:c16="http://schemas.microsoft.com/office/drawing/2014/chart" uri="{C3380CC4-5D6E-409C-BE32-E72D297353CC}">
              <c16:uniqueId val="{00000000-3C19-4D5C-9278-5AD10170C010}"/>
            </c:ext>
          </c:extLst>
        </c:ser>
        <c:dLbls>
          <c:dLblPos val="outEnd"/>
          <c:showLegendKey val="0"/>
          <c:showVal val="1"/>
          <c:showCatName val="0"/>
          <c:showSerName val="0"/>
          <c:showPercent val="0"/>
          <c:showBubbleSize val="0"/>
        </c:dLbls>
        <c:gapWidth val="219"/>
        <c:overlap val="-27"/>
        <c:axId val="86079104"/>
        <c:axId val="443724096"/>
      </c:barChart>
      <c:catAx>
        <c:axId val="8607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724096"/>
        <c:crosses val="autoZero"/>
        <c:auto val="1"/>
        <c:lblAlgn val="ctr"/>
        <c:lblOffset val="100"/>
        <c:noMultiLvlLbl val="0"/>
      </c:catAx>
      <c:valAx>
        <c:axId val="443724096"/>
        <c:scaling>
          <c:orientation val="minMax"/>
        </c:scaling>
        <c:delete val="1"/>
        <c:axPos val="l"/>
        <c:numFmt formatCode="General" sourceLinked="1"/>
        <c:majorTickMark val="none"/>
        <c:minorTickMark val="none"/>
        <c:tickLblPos val="nextTo"/>
        <c:crossAx val="860791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hyperlink" Target="https://www.prepaidphonenews.com/2012/12/t-mobiles-new-gosmartmobile-prepaid.html" TargetMode="External"/><Relationship Id="rId3" Type="http://schemas.openxmlformats.org/officeDocument/2006/relationships/image" Target="../media/image32.jpg"/><Relationship Id="rId7" Type="http://schemas.openxmlformats.org/officeDocument/2006/relationships/image" Target="../media/image34.jpeg"/><Relationship Id="rId2" Type="http://schemas.openxmlformats.org/officeDocument/2006/relationships/hyperlink" Target="http://youreyeonthefuture.wordpress.com/tag/overseas-education/" TargetMode="External"/><Relationship Id="rId1" Type="http://schemas.openxmlformats.org/officeDocument/2006/relationships/image" Target="../media/image31.jpg"/><Relationship Id="rId6" Type="http://schemas.openxmlformats.org/officeDocument/2006/relationships/hyperlink" Target="http://commons.wikimedia.org/wiki/File:Alex_friends.JPG" TargetMode="External"/><Relationship Id="rId5" Type="http://schemas.openxmlformats.org/officeDocument/2006/relationships/image" Target="../media/image33.JPG"/><Relationship Id="rId4" Type="http://schemas.openxmlformats.org/officeDocument/2006/relationships/hyperlink" Target="http://www.truthinsideofyou.org/science-study-confirms-friends-share-dna/" TargetMode="External"/></Relationships>
</file>

<file path=ppt/diagrams/_rels/data3.xml.rels><?xml version="1.0" encoding="UTF-8" standalone="yes"?>
<Relationships xmlns="http://schemas.openxmlformats.org/package/2006/relationships"><Relationship Id="rId8" Type="http://schemas.openxmlformats.org/officeDocument/2006/relationships/hyperlink" Target="http://collinkelley.blogspot.com/2013/03/social-media-consulting.html" TargetMode="External"/><Relationship Id="rId3" Type="http://schemas.openxmlformats.org/officeDocument/2006/relationships/image" Target="../media/image36.png"/><Relationship Id="rId7" Type="http://schemas.openxmlformats.org/officeDocument/2006/relationships/image" Target="../media/image38.jpg"/><Relationship Id="rId2" Type="http://schemas.openxmlformats.org/officeDocument/2006/relationships/hyperlink" Target="http://energy-alaska.wikidot.com/current-costs-future-projections" TargetMode="External"/><Relationship Id="rId1" Type="http://schemas.openxmlformats.org/officeDocument/2006/relationships/image" Target="../media/image35.jpg"/><Relationship Id="rId6" Type="http://schemas.openxmlformats.org/officeDocument/2006/relationships/hyperlink" Target="http://commons.wikimedia.org/wiki/file:gold_seal_policy.svg" TargetMode="External"/><Relationship Id="rId5" Type="http://schemas.openxmlformats.org/officeDocument/2006/relationships/image" Target="../media/image37.png"/><Relationship Id="rId4" Type="http://schemas.openxmlformats.org/officeDocument/2006/relationships/hyperlink" Target="https://openclipart.org/detail/109939"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prepaidphonenews.com/2012/12/t-mobiles-new-gosmartmobile-prepaid.html" TargetMode="External"/><Relationship Id="rId3" Type="http://schemas.openxmlformats.org/officeDocument/2006/relationships/image" Target="../media/image32.jpg"/><Relationship Id="rId7" Type="http://schemas.openxmlformats.org/officeDocument/2006/relationships/image" Target="../media/image34.jpeg"/><Relationship Id="rId2" Type="http://schemas.openxmlformats.org/officeDocument/2006/relationships/hyperlink" Target="http://youreyeonthefuture.wordpress.com/tag/overseas-education/" TargetMode="External"/><Relationship Id="rId1" Type="http://schemas.openxmlformats.org/officeDocument/2006/relationships/image" Target="../media/image31.jpg"/><Relationship Id="rId6" Type="http://schemas.openxmlformats.org/officeDocument/2006/relationships/hyperlink" Target="http://commons.wikimedia.org/wiki/File:Alex_friends.JPG" TargetMode="External"/><Relationship Id="rId5" Type="http://schemas.openxmlformats.org/officeDocument/2006/relationships/image" Target="../media/image33.JPG"/><Relationship Id="rId4" Type="http://schemas.openxmlformats.org/officeDocument/2006/relationships/hyperlink" Target="http://www.truthinsideofyou.org/science-study-confirms-friends-share-dna/"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collinkelley.blogspot.com/2013/03/social-media-consulting.html" TargetMode="External"/><Relationship Id="rId3" Type="http://schemas.openxmlformats.org/officeDocument/2006/relationships/image" Target="../media/image36.png"/><Relationship Id="rId7" Type="http://schemas.openxmlformats.org/officeDocument/2006/relationships/image" Target="../media/image38.jpg"/><Relationship Id="rId2" Type="http://schemas.openxmlformats.org/officeDocument/2006/relationships/hyperlink" Target="http://energy-alaska.wikidot.com/current-costs-future-projections" TargetMode="External"/><Relationship Id="rId1" Type="http://schemas.openxmlformats.org/officeDocument/2006/relationships/image" Target="../media/image35.jpg"/><Relationship Id="rId6" Type="http://schemas.openxmlformats.org/officeDocument/2006/relationships/hyperlink" Target="http://commons.wikimedia.org/wiki/file:gold_seal_policy.svg" TargetMode="External"/><Relationship Id="rId5" Type="http://schemas.openxmlformats.org/officeDocument/2006/relationships/image" Target="../media/image37.png"/><Relationship Id="rId4" Type="http://schemas.openxmlformats.org/officeDocument/2006/relationships/hyperlink" Target="https://openclipart.org/detail/109939"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9DA9B-FEE1-426C-8AD5-8E0C4773A20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F979ECC6-B24B-47B6-A15D-C4E9529C6EF4}">
      <dgm:prSet phldrT="[Text]"/>
      <dgm:spPr/>
      <dgm:t>
        <a:bodyPr/>
        <a:lstStyle/>
        <a:p>
          <a:r>
            <a:rPr lang="fr-FR" b="1" dirty="0" err="1">
              <a:solidFill>
                <a:srgbClr val="274E13"/>
              </a:solidFill>
              <a:latin typeface="Roboto"/>
            </a:rPr>
            <a:t>Market</a:t>
          </a:r>
          <a:r>
            <a:rPr lang="fr-FR" b="1" dirty="0">
              <a:solidFill>
                <a:srgbClr val="274E13"/>
              </a:solidFill>
              <a:latin typeface="Roboto"/>
            </a:rPr>
            <a:t> Segmentation</a:t>
          </a:r>
          <a:endParaRPr lang="en-CA" dirty="0"/>
        </a:p>
      </dgm:t>
    </dgm:pt>
    <dgm:pt modelId="{7AA58C74-13E8-4897-9B5A-6124D5326FDF}" type="parTrans" cxnId="{3061B829-CB37-465F-B199-A212D62FFFA4}">
      <dgm:prSet/>
      <dgm:spPr/>
      <dgm:t>
        <a:bodyPr/>
        <a:lstStyle/>
        <a:p>
          <a:endParaRPr lang="en-CA"/>
        </a:p>
      </dgm:t>
    </dgm:pt>
    <dgm:pt modelId="{F0FFCB1C-9BEF-4274-8F73-1B1FD398DCB0}" type="sibTrans" cxnId="{3061B829-CB37-465F-B199-A212D62FFFA4}">
      <dgm:prSet/>
      <dgm:spPr/>
      <dgm:t>
        <a:bodyPr/>
        <a:lstStyle/>
        <a:p>
          <a:endParaRPr lang="en-CA"/>
        </a:p>
      </dgm:t>
    </dgm:pt>
    <dgm:pt modelId="{899540A2-953B-4A13-A407-B52BCD4E6E1E}">
      <dgm:prSet phldrT="[Text]"/>
      <dgm:spPr/>
      <dgm:t>
        <a:bodyPr/>
        <a:lstStyle/>
        <a:p>
          <a:r>
            <a:rPr lang="fr-FR" b="1" dirty="0" err="1">
              <a:solidFill>
                <a:srgbClr val="274E13"/>
              </a:solidFill>
              <a:latin typeface="Roboto"/>
            </a:rPr>
            <a:t>Demographics</a:t>
          </a:r>
          <a:endParaRPr lang="en-CA" dirty="0"/>
        </a:p>
      </dgm:t>
    </dgm:pt>
    <dgm:pt modelId="{5440C050-5322-4815-A675-A4AF18FB54DB}" type="parTrans" cxnId="{46257856-6809-457C-B337-7461F955CC09}">
      <dgm:prSet/>
      <dgm:spPr/>
      <dgm:t>
        <a:bodyPr/>
        <a:lstStyle/>
        <a:p>
          <a:endParaRPr lang="en-CA"/>
        </a:p>
      </dgm:t>
    </dgm:pt>
    <dgm:pt modelId="{067EE7D4-D369-445B-BEF6-53710965FE31}" type="sibTrans" cxnId="{46257856-6809-457C-B337-7461F955CC09}">
      <dgm:prSet/>
      <dgm:spPr/>
      <dgm:t>
        <a:bodyPr/>
        <a:lstStyle/>
        <a:p>
          <a:endParaRPr lang="en-CA"/>
        </a:p>
      </dgm:t>
    </dgm:pt>
    <dgm:pt modelId="{5545E58A-02DF-48B9-87FE-9ED6EADA32FF}">
      <dgm:prSet phldrT="[Text]"/>
      <dgm:spPr/>
      <dgm:t>
        <a:bodyPr/>
        <a:lstStyle/>
        <a:p>
          <a:r>
            <a:rPr lang="fr-FR" dirty="0">
              <a:solidFill>
                <a:srgbClr val="274E13"/>
              </a:solidFill>
              <a:latin typeface="Roboto"/>
            </a:rPr>
            <a:t>Age</a:t>
          </a:r>
          <a:endParaRPr lang="en-CA" dirty="0"/>
        </a:p>
      </dgm:t>
    </dgm:pt>
    <dgm:pt modelId="{86741B8B-9E4C-4F8C-99D7-80F50421CDFD}" type="parTrans" cxnId="{A9F4A8FD-4A56-433D-90D5-883455FDD7B9}">
      <dgm:prSet/>
      <dgm:spPr/>
      <dgm:t>
        <a:bodyPr/>
        <a:lstStyle/>
        <a:p>
          <a:endParaRPr lang="en-CA"/>
        </a:p>
      </dgm:t>
    </dgm:pt>
    <dgm:pt modelId="{D9A9CBBE-8020-4B6E-9A8B-880036E2F1C9}" type="sibTrans" cxnId="{A9F4A8FD-4A56-433D-90D5-883455FDD7B9}">
      <dgm:prSet/>
      <dgm:spPr/>
      <dgm:t>
        <a:bodyPr/>
        <a:lstStyle/>
        <a:p>
          <a:endParaRPr lang="en-CA"/>
        </a:p>
      </dgm:t>
    </dgm:pt>
    <dgm:pt modelId="{E8727583-20FB-4837-A0B1-C242AA8CAEB3}">
      <dgm:prSet phldrT="[Text]"/>
      <dgm:spPr/>
      <dgm:t>
        <a:bodyPr/>
        <a:lstStyle/>
        <a:p>
          <a:r>
            <a:rPr lang="fr-FR" dirty="0" err="1">
              <a:solidFill>
                <a:srgbClr val="274E13"/>
              </a:solidFill>
              <a:latin typeface="Roboto"/>
            </a:rPr>
            <a:t>Gender</a:t>
          </a:r>
          <a:endParaRPr lang="en-CA" dirty="0"/>
        </a:p>
      </dgm:t>
    </dgm:pt>
    <dgm:pt modelId="{F8C5237A-D2A2-4E4B-8F95-BE0FBEF14BC3}" type="parTrans" cxnId="{FEFB8A3C-9272-4B6E-A33C-B948BD466FF9}">
      <dgm:prSet/>
      <dgm:spPr/>
      <dgm:t>
        <a:bodyPr/>
        <a:lstStyle/>
        <a:p>
          <a:endParaRPr lang="en-CA"/>
        </a:p>
      </dgm:t>
    </dgm:pt>
    <dgm:pt modelId="{52E66ED2-E132-4D53-88A9-7232A3BC79CE}" type="sibTrans" cxnId="{FEFB8A3C-9272-4B6E-A33C-B948BD466FF9}">
      <dgm:prSet/>
      <dgm:spPr/>
      <dgm:t>
        <a:bodyPr/>
        <a:lstStyle/>
        <a:p>
          <a:endParaRPr lang="en-CA"/>
        </a:p>
      </dgm:t>
    </dgm:pt>
    <dgm:pt modelId="{9F74EB92-F429-4CDE-8FB3-E32EB5EB9650}">
      <dgm:prSet phldrT="[Text]"/>
      <dgm:spPr/>
      <dgm:t>
        <a:bodyPr/>
        <a:lstStyle/>
        <a:p>
          <a:r>
            <a:rPr lang="fr-FR" b="1" dirty="0" err="1">
              <a:solidFill>
                <a:srgbClr val="274E13"/>
              </a:solidFill>
              <a:latin typeface="Roboto"/>
            </a:rPr>
            <a:t>Psychographics</a:t>
          </a:r>
          <a:endParaRPr lang="en-CA" dirty="0"/>
        </a:p>
      </dgm:t>
    </dgm:pt>
    <dgm:pt modelId="{41DACD67-A473-48DB-863F-13C564BE1104}" type="parTrans" cxnId="{685D07D6-B1D9-4B8F-BF27-8DCAE1466F4B}">
      <dgm:prSet/>
      <dgm:spPr/>
      <dgm:t>
        <a:bodyPr/>
        <a:lstStyle/>
        <a:p>
          <a:endParaRPr lang="en-CA"/>
        </a:p>
      </dgm:t>
    </dgm:pt>
    <dgm:pt modelId="{73000C79-55B0-4251-B899-2D7C165580CA}" type="sibTrans" cxnId="{685D07D6-B1D9-4B8F-BF27-8DCAE1466F4B}">
      <dgm:prSet/>
      <dgm:spPr/>
      <dgm:t>
        <a:bodyPr/>
        <a:lstStyle/>
        <a:p>
          <a:endParaRPr lang="en-CA"/>
        </a:p>
      </dgm:t>
    </dgm:pt>
    <dgm:pt modelId="{2D926FBC-C578-4D7E-8482-CEFF01D72348}">
      <dgm:prSet phldrT="[Text]"/>
      <dgm:spPr/>
      <dgm:t>
        <a:bodyPr/>
        <a:lstStyle/>
        <a:p>
          <a:r>
            <a:rPr lang="en-CA" dirty="0"/>
            <a:t>Culture</a:t>
          </a:r>
        </a:p>
      </dgm:t>
    </dgm:pt>
    <dgm:pt modelId="{51E23278-732E-4D89-98EA-00D9ED195688}" type="parTrans" cxnId="{8D5A68DC-AD7D-4EEE-AF30-4B28FFCA9B82}">
      <dgm:prSet/>
      <dgm:spPr/>
      <dgm:t>
        <a:bodyPr/>
        <a:lstStyle/>
        <a:p>
          <a:endParaRPr lang="en-CA"/>
        </a:p>
      </dgm:t>
    </dgm:pt>
    <dgm:pt modelId="{26ADC43A-807D-46D5-BAE4-FCA3352B4980}" type="sibTrans" cxnId="{8D5A68DC-AD7D-4EEE-AF30-4B28FFCA9B82}">
      <dgm:prSet/>
      <dgm:spPr/>
      <dgm:t>
        <a:bodyPr/>
        <a:lstStyle/>
        <a:p>
          <a:endParaRPr lang="en-CA"/>
        </a:p>
      </dgm:t>
    </dgm:pt>
    <dgm:pt modelId="{DA29A5FB-8F67-46BA-87BE-B9D9046F9F53}">
      <dgm:prSet/>
      <dgm:spPr/>
      <dgm:t>
        <a:bodyPr/>
        <a:lstStyle/>
        <a:p>
          <a:r>
            <a:rPr lang="en-CA" dirty="0"/>
            <a:t>Lifestyles</a:t>
          </a:r>
        </a:p>
      </dgm:t>
    </dgm:pt>
    <dgm:pt modelId="{B7933817-DF20-4A71-A907-C1D81BD3CAD2}" type="parTrans" cxnId="{CA6F8F9F-722A-4BE2-B79D-2D7B3D25CC7B}">
      <dgm:prSet/>
      <dgm:spPr/>
      <dgm:t>
        <a:bodyPr/>
        <a:lstStyle/>
        <a:p>
          <a:endParaRPr lang="en-CA"/>
        </a:p>
      </dgm:t>
    </dgm:pt>
    <dgm:pt modelId="{B56107E6-CB59-4331-BE61-09227186C7BD}" type="sibTrans" cxnId="{CA6F8F9F-722A-4BE2-B79D-2D7B3D25CC7B}">
      <dgm:prSet/>
      <dgm:spPr/>
      <dgm:t>
        <a:bodyPr/>
        <a:lstStyle/>
        <a:p>
          <a:endParaRPr lang="en-CA"/>
        </a:p>
      </dgm:t>
    </dgm:pt>
    <dgm:pt modelId="{33C9878D-920C-46EB-A8B9-E82E32651723}" type="pres">
      <dgm:prSet presAssocID="{2B49DA9B-FEE1-426C-8AD5-8E0C4773A20B}" presName="hierChild1" presStyleCnt="0">
        <dgm:presLayoutVars>
          <dgm:chPref val="1"/>
          <dgm:dir/>
          <dgm:animOne val="branch"/>
          <dgm:animLvl val="lvl"/>
          <dgm:resizeHandles/>
        </dgm:presLayoutVars>
      </dgm:prSet>
      <dgm:spPr/>
    </dgm:pt>
    <dgm:pt modelId="{BAFB741D-5598-47B8-80ED-69B9DC47D83F}" type="pres">
      <dgm:prSet presAssocID="{F979ECC6-B24B-47B6-A15D-C4E9529C6EF4}" presName="hierRoot1" presStyleCnt="0"/>
      <dgm:spPr/>
    </dgm:pt>
    <dgm:pt modelId="{656FC2DA-2957-449E-9C99-EBBED393124A}" type="pres">
      <dgm:prSet presAssocID="{F979ECC6-B24B-47B6-A15D-C4E9529C6EF4}" presName="composite" presStyleCnt="0"/>
      <dgm:spPr/>
    </dgm:pt>
    <dgm:pt modelId="{9AFB0B6A-45A3-4757-B40F-36F5C5034B17}" type="pres">
      <dgm:prSet presAssocID="{F979ECC6-B24B-47B6-A15D-C4E9529C6EF4}" presName="background" presStyleLbl="node0" presStyleIdx="0" presStyleCnt="1"/>
      <dgm:spPr/>
    </dgm:pt>
    <dgm:pt modelId="{A378D576-27A5-4B31-8FA2-108F434A5DDE}" type="pres">
      <dgm:prSet presAssocID="{F979ECC6-B24B-47B6-A15D-C4E9529C6EF4}" presName="text" presStyleLbl="fgAcc0" presStyleIdx="0" presStyleCnt="1">
        <dgm:presLayoutVars>
          <dgm:chPref val="3"/>
        </dgm:presLayoutVars>
      </dgm:prSet>
      <dgm:spPr/>
    </dgm:pt>
    <dgm:pt modelId="{831B72CD-8D87-42EC-9051-B8D3E078D61B}" type="pres">
      <dgm:prSet presAssocID="{F979ECC6-B24B-47B6-A15D-C4E9529C6EF4}" presName="hierChild2" presStyleCnt="0"/>
      <dgm:spPr/>
    </dgm:pt>
    <dgm:pt modelId="{073096C6-34CB-4433-B331-257512A4002B}" type="pres">
      <dgm:prSet presAssocID="{5440C050-5322-4815-A675-A4AF18FB54DB}" presName="Name10" presStyleLbl="parChTrans1D2" presStyleIdx="0" presStyleCnt="2"/>
      <dgm:spPr/>
    </dgm:pt>
    <dgm:pt modelId="{5E089D08-651F-49FD-8870-5B6252F4F895}" type="pres">
      <dgm:prSet presAssocID="{899540A2-953B-4A13-A407-B52BCD4E6E1E}" presName="hierRoot2" presStyleCnt="0"/>
      <dgm:spPr/>
    </dgm:pt>
    <dgm:pt modelId="{5EC6A330-335E-4792-91EA-9161BCA973F7}" type="pres">
      <dgm:prSet presAssocID="{899540A2-953B-4A13-A407-B52BCD4E6E1E}" presName="composite2" presStyleCnt="0"/>
      <dgm:spPr/>
    </dgm:pt>
    <dgm:pt modelId="{410B0BA1-A5FD-4A10-BB31-3BA980DE2BC4}" type="pres">
      <dgm:prSet presAssocID="{899540A2-953B-4A13-A407-B52BCD4E6E1E}" presName="background2" presStyleLbl="node2" presStyleIdx="0" presStyleCnt="2"/>
      <dgm:spPr/>
    </dgm:pt>
    <dgm:pt modelId="{6EF0CA51-6053-4A66-AA01-2503E5308028}" type="pres">
      <dgm:prSet presAssocID="{899540A2-953B-4A13-A407-B52BCD4E6E1E}" presName="text2" presStyleLbl="fgAcc2" presStyleIdx="0" presStyleCnt="2">
        <dgm:presLayoutVars>
          <dgm:chPref val="3"/>
        </dgm:presLayoutVars>
      </dgm:prSet>
      <dgm:spPr/>
    </dgm:pt>
    <dgm:pt modelId="{ED643E65-C2DD-405C-ACC3-6705758022A5}" type="pres">
      <dgm:prSet presAssocID="{899540A2-953B-4A13-A407-B52BCD4E6E1E}" presName="hierChild3" presStyleCnt="0"/>
      <dgm:spPr/>
    </dgm:pt>
    <dgm:pt modelId="{820E4FA4-F0EA-4F31-86BF-B91D108F746E}" type="pres">
      <dgm:prSet presAssocID="{86741B8B-9E4C-4F8C-99D7-80F50421CDFD}" presName="Name17" presStyleLbl="parChTrans1D3" presStyleIdx="0" presStyleCnt="4"/>
      <dgm:spPr/>
    </dgm:pt>
    <dgm:pt modelId="{63CB0B3C-546C-4413-8453-8AA818C6D9C5}" type="pres">
      <dgm:prSet presAssocID="{5545E58A-02DF-48B9-87FE-9ED6EADA32FF}" presName="hierRoot3" presStyleCnt="0"/>
      <dgm:spPr/>
    </dgm:pt>
    <dgm:pt modelId="{61025D3A-C892-40A0-8BB5-C52125A90AA8}" type="pres">
      <dgm:prSet presAssocID="{5545E58A-02DF-48B9-87FE-9ED6EADA32FF}" presName="composite3" presStyleCnt="0"/>
      <dgm:spPr/>
    </dgm:pt>
    <dgm:pt modelId="{46A92052-CF11-4889-8B5F-EEDB386676EE}" type="pres">
      <dgm:prSet presAssocID="{5545E58A-02DF-48B9-87FE-9ED6EADA32FF}" presName="background3" presStyleLbl="node3" presStyleIdx="0" presStyleCnt="4"/>
      <dgm:spPr/>
    </dgm:pt>
    <dgm:pt modelId="{6894F23A-C33B-46A4-969D-AFAEB525631F}" type="pres">
      <dgm:prSet presAssocID="{5545E58A-02DF-48B9-87FE-9ED6EADA32FF}" presName="text3" presStyleLbl="fgAcc3" presStyleIdx="0" presStyleCnt="4">
        <dgm:presLayoutVars>
          <dgm:chPref val="3"/>
        </dgm:presLayoutVars>
      </dgm:prSet>
      <dgm:spPr/>
    </dgm:pt>
    <dgm:pt modelId="{2051F652-BB79-4DE9-A438-6E84D3DDD9E0}" type="pres">
      <dgm:prSet presAssocID="{5545E58A-02DF-48B9-87FE-9ED6EADA32FF}" presName="hierChild4" presStyleCnt="0"/>
      <dgm:spPr/>
    </dgm:pt>
    <dgm:pt modelId="{27D1909C-4A7D-4BA1-BE97-648AEA563C6D}" type="pres">
      <dgm:prSet presAssocID="{F8C5237A-D2A2-4E4B-8F95-BE0FBEF14BC3}" presName="Name17" presStyleLbl="parChTrans1D3" presStyleIdx="1" presStyleCnt="4"/>
      <dgm:spPr/>
    </dgm:pt>
    <dgm:pt modelId="{C4A8D093-E3BD-4861-9DBA-A51CF6CD6221}" type="pres">
      <dgm:prSet presAssocID="{E8727583-20FB-4837-A0B1-C242AA8CAEB3}" presName="hierRoot3" presStyleCnt="0"/>
      <dgm:spPr/>
    </dgm:pt>
    <dgm:pt modelId="{4F637653-B5AD-4262-ABEE-71A99BBEB093}" type="pres">
      <dgm:prSet presAssocID="{E8727583-20FB-4837-A0B1-C242AA8CAEB3}" presName="composite3" presStyleCnt="0"/>
      <dgm:spPr/>
    </dgm:pt>
    <dgm:pt modelId="{0A37A10D-8B5E-4D9E-BD5F-809E8F011CD1}" type="pres">
      <dgm:prSet presAssocID="{E8727583-20FB-4837-A0B1-C242AA8CAEB3}" presName="background3" presStyleLbl="node3" presStyleIdx="1" presStyleCnt="4"/>
      <dgm:spPr/>
    </dgm:pt>
    <dgm:pt modelId="{DFEA52AB-5435-449F-A3A8-CAC53A499B2F}" type="pres">
      <dgm:prSet presAssocID="{E8727583-20FB-4837-A0B1-C242AA8CAEB3}" presName="text3" presStyleLbl="fgAcc3" presStyleIdx="1" presStyleCnt="4">
        <dgm:presLayoutVars>
          <dgm:chPref val="3"/>
        </dgm:presLayoutVars>
      </dgm:prSet>
      <dgm:spPr/>
    </dgm:pt>
    <dgm:pt modelId="{B34BC39D-A86D-48F7-B401-A6FFD1FB9EFF}" type="pres">
      <dgm:prSet presAssocID="{E8727583-20FB-4837-A0B1-C242AA8CAEB3}" presName="hierChild4" presStyleCnt="0"/>
      <dgm:spPr/>
    </dgm:pt>
    <dgm:pt modelId="{6B5AF0DD-5D56-49F7-BA14-4ACE3759F707}" type="pres">
      <dgm:prSet presAssocID="{41DACD67-A473-48DB-863F-13C564BE1104}" presName="Name10" presStyleLbl="parChTrans1D2" presStyleIdx="1" presStyleCnt="2"/>
      <dgm:spPr/>
    </dgm:pt>
    <dgm:pt modelId="{A931EAAE-D276-4A36-A793-10E80A779DCA}" type="pres">
      <dgm:prSet presAssocID="{9F74EB92-F429-4CDE-8FB3-E32EB5EB9650}" presName="hierRoot2" presStyleCnt="0"/>
      <dgm:spPr/>
    </dgm:pt>
    <dgm:pt modelId="{6874CB0B-9179-4F72-B28B-A2EC074A9EFF}" type="pres">
      <dgm:prSet presAssocID="{9F74EB92-F429-4CDE-8FB3-E32EB5EB9650}" presName="composite2" presStyleCnt="0"/>
      <dgm:spPr/>
    </dgm:pt>
    <dgm:pt modelId="{C7E8C64D-D240-4DB5-A72C-E91FFC775F87}" type="pres">
      <dgm:prSet presAssocID="{9F74EB92-F429-4CDE-8FB3-E32EB5EB9650}" presName="background2" presStyleLbl="node2" presStyleIdx="1" presStyleCnt="2"/>
      <dgm:spPr/>
    </dgm:pt>
    <dgm:pt modelId="{EEC58C94-799B-47B1-BA30-D13CE8A70AED}" type="pres">
      <dgm:prSet presAssocID="{9F74EB92-F429-4CDE-8FB3-E32EB5EB9650}" presName="text2" presStyleLbl="fgAcc2" presStyleIdx="1" presStyleCnt="2">
        <dgm:presLayoutVars>
          <dgm:chPref val="3"/>
        </dgm:presLayoutVars>
      </dgm:prSet>
      <dgm:spPr/>
    </dgm:pt>
    <dgm:pt modelId="{C00CC839-3BC5-4920-82B9-4AF493B67200}" type="pres">
      <dgm:prSet presAssocID="{9F74EB92-F429-4CDE-8FB3-E32EB5EB9650}" presName="hierChild3" presStyleCnt="0"/>
      <dgm:spPr/>
    </dgm:pt>
    <dgm:pt modelId="{BAD958A6-07A9-44A3-96D1-E63FFD3DF20C}" type="pres">
      <dgm:prSet presAssocID="{51E23278-732E-4D89-98EA-00D9ED195688}" presName="Name17" presStyleLbl="parChTrans1D3" presStyleIdx="2" presStyleCnt="4"/>
      <dgm:spPr/>
    </dgm:pt>
    <dgm:pt modelId="{993A7888-D1DA-4002-B299-6C3C4CC1FB16}" type="pres">
      <dgm:prSet presAssocID="{2D926FBC-C578-4D7E-8482-CEFF01D72348}" presName="hierRoot3" presStyleCnt="0"/>
      <dgm:spPr/>
    </dgm:pt>
    <dgm:pt modelId="{E59E9B41-95E0-4FFA-A0EB-20362404AEE9}" type="pres">
      <dgm:prSet presAssocID="{2D926FBC-C578-4D7E-8482-CEFF01D72348}" presName="composite3" presStyleCnt="0"/>
      <dgm:spPr/>
    </dgm:pt>
    <dgm:pt modelId="{FF6DFB8C-DF56-4481-92CC-2055AA6EC5D0}" type="pres">
      <dgm:prSet presAssocID="{2D926FBC-C578-4D7E-8482-CEFF01D72348}" presName="background3" presStyleLbl="node3" presStyleIdx="2" presStyleCnt="4"/>
      <dgm:spPr/>
    </dgm:pt>
    <dgm:pt modelId="{77D06CD1-8B8D-4AC7-9386-6B2A252A2F04}" type="pres">
      <dgm:prSet presAssocID="{2D926FBC-C578-4D7E-8482-CEFF01D72348}" presName="text3" presStyleLbl="fgAcc3" presStyleIdx="2" presStyleCnt="4">
        <dgm:presLayoutVars>
          <dgm:chPref val="3"/>
        </dgm:presLayoutVars>
      </dgm:prSet>
      <dgm:spPr/>
    </dgm:pt>
    <dgm:pt modelId="{F2AD9574-C8AE-4C60-AE37-77A48709A9E4}" type="pres">
      <dgm:prSet presAssocID="{2D926FBC-C578-4D7E-8482-CEFF01D72348}" presName="hierChild4" presStyleCnt="0"/>
      <dgm:spPr/>
    </dgm:pt>
    <dgm:pt modelId="{24DF3DDA-D5AC-48DA-8B26-96F20919663A}" type="pres">
      <dgm:prSet presAssocID="{B7933817-DF20-4A71-A907-C1D81BD3CAD2}" presName="Name17" presStyleLbl="parChTrans1D3" presStyleIdx="3" presStyleCnt="4"/>
      <dgm:spPr/>
    </dgm:pt>
    <dgm:pt modelId="{50B1574B-95B7-4DA6-A654-B31F4A9E5793}" type="pres">
      <dgm:prSet presAssocID="{DA29A5FB-8F67-46BA-87BE-B9D9046F9F53}" presName="hierRoot3" presStyleCnt="0"/>
      <dgm:spPr/>
    </dgm:pt>
    <dgm:pt modelId="{0B3179F6-1ACB-4D99-B749-08E3D224A0A7}" type="pres">
      <dgm:prSet presAssocID="{DA29A5FB-8F67-46BA-87BE-B9D9046F9F53}" presName="composite3" presStyleCnt="0"/>
      <dgm:spPr/>
    </dgm:pt>
    <dgm:pt modelId="{B922B4AD-91FF-4F86-A375-0A26ECC80ABB}" type="pres">
      <dgm:prSet presAssocID="{DA29A5FB-8F67-46BA-87BE-B9D9046F9F53}" presName="background3" presStyleLbl="node3" presStyleIdx="3" presStyleCnt="4"/>
      <dgm:spPr/>
    </dgm:pt>
    <dgm:pt modelId="{A7E93430-A9C2-42DF-ACC1-2F70A3FE7248}" type="pres">
      <dgm:prSet presAssocID="{DA29A5FB-8F67-46BA-87BE-B9D9046F9F53}" presName="text3" presStyleLbl="fgAcc3" presStyleIdx="3" presStyleCnt="4">
        <dgm:presLayoutVars>
          <dgm:chPref val="3"/>
        </dgm:presLayoutVars>
      </dgm:prSet>
      <dgm:spPr/>
    </dgm:pt>
    <dgm:pt modelId="{CAB57294-74B5-4FBF-92DE-5485AAB1BB05}" type="pres">
      <dgm:prSet presAssocID="{DA29A5FB-8F67-46BA-87BE-B9D9046F9F53}" presName="hierChild4" presStyleCnt="0"/>
      <dgm:spPr/>
    </dgm:pt>
  </dgm:ptLst>
  <dgm:cxnLst>
    <dgm:cxn modelId="{10F6F301-ECD4-41AF-B941-2AF84C66A149}" type="presOf" srcId="{DA29A5FB-8F67-46BA-87BE-B9D9046F9F53}" destId="{A7E93430-A9C2-42DF-ACC1-2F70A3FE7248}" srcOrd="0" destOrd="0" presId="urn:microsoft.com/office/officeart/2005/8/layout/hierarchy1"/>
    <dgm:cxn modelId="{43BCCB09-DE00-4A4C-82A6-E65C0A35123B}" type="presOf" srcId="{B7933817-DF20-4A71-A907-C1D81BD3CAD2}" destId="{24DF3DDA-D5AC-48DA-8B26-96F20919663A}" srcOrd="0" destOrd="0" presId="urn:microsoft.com/office/officeart/2005/8/layout/hierarchy1"/>
    <dgm:cxn modelId="{18E35C1E-4F4D-4A3B-9482-EAD9EE637FDA}" type="presOf" srcId="{F979ECC6-B24B-47B6-A15D-C4E9529C6EF4}" destId="{A378D576-27A5-4B31-8FA2-108F434A5DDE}" srcOrd="0" destOrd="0" presId="urn:microsoft.com/office/officeart/2005/8/layout/hierarchy1"/>
    <dgm:cxn modelId="{001F331F-0C17-4E62-9BCF-9092965AF249}" type="presOf" srcId="{51E23278-732E-4D89-98EA-00D9ED195688}" destId="{BAD958A6-07A9-44A3-96D1-E63FFD3DF20C}" srcOrd="0" destOrd="0" presId="urn:microsoft.com/office/officeart/2005/8/layout/hierarchy1"/>
    <dgm:cxn modelId="{D3EEEA24-7173-417B-8A16-AC23EEEB5D72}" type="presOf" srcId="{41DACD67-A473-48DB-863F-13C564BE1104}" destId="{6B5AF0DD-5D56-49F7-BA14-4ACE3759F707}" srcOrd="0" destOrd="0" presId="urn:microsoft.com/office/officeart/2005/8/layout/hierarchy1"/>
    <dgm:cxn modelId="{3061B829-CB37-465F-B199-A212D62FFFA4}" srcId="{2B49DA9B-FEE1-426C-8AD5-8E0C4773A20B}" destId="{F979ECC6-B24B-47B6-A15D-C4E9529C6EF4}" srcOrd="0" destOrd="0" parTransId="{7AA58C74-13E8-4897-9B5A-6124D5326FDF}" sibTransId="{F0FFCB1C-9BEF-4274-8F73-1B1FD398DCB0}"/>
    <dgm:cxn modelId="{978C4B39-EBD5-4318-8CE5-0659A75A0E94}" type="presOf" srcId="{5440C050-5322-4815-A675-A4AF18FB54DB}" destId="{073096C6-34CB-4433-B331-257512A4002B}" srcOrd="0" destOrd="0" presId="urn:microsoft.com/office/officeart/2005/8/layout/hierarchy1"/>
    <dgm:cxn modelId="{824FC03A-2FA6-44D0-9577-AEC5D3476A6D}" type="presOf" srcId="{F8C5237A-D2A2-4E4B-8F95-BE0FBEF14BC3}" destId="{27D1909C-4A7D-4BA1-BE97-648AEA563C6D}" srcOrd="0" destOrd="0" presId="urn:microsoft.com/office/officeart/2005/8/layout/hierarchy1"/>
    <dgm:cxn modelId="{FEFB8A3C-9272-4B6E-A33C-B948BD466FF9}" srcId="{899540A2-953B-4A13-A407-B52BCD4E6E1E}" destId="{E8727583-20FB-4837-A0B1-C242AA8CAEB3}" srcOrd="1" destOrd="0" parTransId="{F8C5237A-D2A2-4E4B-8F95-BE0FBEF14BC3}" sibTransId="{52E66ED2-E132-4D53-88A9-7232A3BC79CE}"/>
    <dgm:cxn modelId="{4591FD3F-7781-4B2A-82D8-AD99DD0598BD}" type="presOf" srcId="{9F74EB92-F429-4CDE-8FB3-E32EB5EB9650}" destId="{EEC58C94-799B-47B1-BA30-D13CE8A70AED}" srcOrd="0" destOrd="0" presId="urn:microsoft.com/office/officeart/2005/8/layout/hierarchy1"/>
    <dgm:cxn modelId="{C860C15B-BD73-47B6-B105-A2C5121187E7}" type="presOf" srcId="{899540A2-953B-4A13-A407-B52BCD4E6E1E}" destId="{6EF0CA51-6053-4A66-AA01-2503E5308028}" srcOrd="0" destOrd="0" presId="urn:microsoft.com/office/officeart/2005/8/layout/hierarchy1"/>
    <dgm:cxn modelId="{9BAC4E5F-F042-4DF8-B17C-F6ECB82557E8}" type="presOf" srcId="{2B49DA9B-FEE1-426C-8AD5-8E0C4773A20B}" destId="{33C9878D-920C-46EB-A8B9-E82E32651723}" srcOrd="0" destOrd="0" presId="urn:microsoft.com/office/officeart/2005/8/layout/hierarchy1"/>
    <dgm:cxn modelId="{BED8FA61-8977-4A1A-B8F1-62A8BC9C0E88}" type="presOf" srcId="{2D926FBC-C578-4D7E-8482-CEFF01D72348}" destId="{77D06CD1-8B8D-4AC7-9386-6B2A252A2F04}" srcOrd="0" destOrd="0" presId="urn:microsoft.com/office/officeart/2005/8/layout/hierarchy1"/>
    <dgm:cxn modelId="{46257856-6809-457C-B337-7461F955CC09}" srcId="{F979ECC6-B24B-47B6-A15D-C4E9529C6EF4}" destId="{899540A2-953B-4A13-A407-B52BCD4E6E1E}" srcOrd="0" destOrd="0" parTransId="{5440C050-5322-4815-A675-A4AF18FB54DB}" sibTransId="{067EE7D4-D369-445B-BEF6-53710965FE31}"/>
    <dgm:cxn modelId="{1DE4B776-5769-46A8-B7BD-4A1C1AEC9BC3}" type="presOf" srcId="{5545E58A-02DF-48B9-87FE-9ED6EADA32FF}" destId="{6894F23A-C33B-46A4-969D-AFAEB525631F}" srcOrd="0" destOrd="0" presId="urn:microsoft.com/office/officeart/2005/8/layout/hierarchy1"/>
    <dgm:cxn modelId="{CA6F8F9F-722A-4BE2-B79D-2D7B3D25CC7B}" srcId="{9F74EB92-F429-4CDE-8FB3-E32EB5EB9650}" destId="{DA29A5FB-8F67-46BA-87BE-B9D9046F9F53}" srcOrd="1" destOrd="0" parTransId="{B7933817-DF20-4A71-A907-C1D81BD3CAD2}" sibTransId="{B56107E6-CB59-4331-BE61-09227186C7BD}"/>
    <dgm:cxn modelId="{ABF10AD4-80E2-440D-A9B6-F521F3E6DACB}" type="presOf" srcId="{E8727583-20FB-4837-A0B1-C242AA8CAEB3}" destId="{DFEA52AB-5435-449F-A3A8-CAC53A499B2F}" srcOrd="0" destOrd="0" presId="urn:microsoft.com/office/officeart/2005/8/layout/hierarchy1"/>
    <dgm:cxn modelId="{685D07D6-B1D9-4B8F-BF27-8DCAE1466F4B}" srcId="{F979ECC6-B24B-47B6-A15D-C4E9529C6EF4}" destId="{9F74EB92-F429-4CDE-8FB3-E32EB5EB9650}" srcOrd="1" destOrd="0" parTransId="{41DACD67-A473-48DB-863F-13C564BE1104}" sibTransId="{73000C79-55B0-4251-B899-2D7C165580CA}"/>
    <dgm:cxn modelId="{3FA502DB-4CE1-4BDB-95DF-AADF88469196}" type="presOf" srcId="{86741B8B-9E4C-4F8C-99D7-80F50421CDFD}" destId="{820E4FA4-F0EA-4F31-86BF-B91D108F746E}" srcOrd="0" destOrd="0" presId="urn:microsoft.com/office/officeart/2005/8/layout/hierarchy1"/>
    <dgm:cxn modelId="{8D5A68DC-AD7D-4EEE-AF30-4B28FFCA9B82}" srcId="{9F74EB92-F429-4CDE-8FB3-E32EB5EB9650}" destId="{2D926FBC-C578-4D7E-8482-CEFF01D72348}" srcOrd="0" destOrd="0" parTransId="{51E23278-732E-4D89-98EA-00D9ED195688}" sibTransId="{26ADC43A-807D-46D5-BAE4-FCA3352B4980}"/>
    <dgm:cxn modelId="{A9F4A8FD-4A56-433D-90D5-883455FDD7B9}" srcId="{899540A2-953B-4A13-A407-B52BCD4E6E1E}" destId="{5545E58A-02DF-48B9-87FE-9ED6EADA32FF}" srcOrd="0" destOrd="0" parTransId="{86741B8B-9E4C-4F8C-99D7-80F50421CDFD}" sibTransId="{D9A9CBBE-8020-4B6E-9A8B-880036E2F1C9}"/>
    <dgm:cxn modelId="{83FF944D-41F8-401B-8E7D-CCD550B79B3E}" type="presParOf" srcId="{33C9878D-920C-46EB-A8B9-E82E32651723}" destId="{BAFB741D-5598-47B8-80ED-69B9DC47D83F}" srcOrd="0" destOrd="0" presId="urn:microsoft.com/office/officeart/2005/8/layout/hierarchy1"/>
    <dgm:cxn modelId="{2E3933E7-9848-43C0-8954-084E8A7BB8B7}" type="presParOf" srcId="{BAFB741D-5598-47B8-80ED-69B9DC47D83F}" destId="{656FC2DA-2957-449E-9C99-EBBED393124A}" srcOrd="0" destOrd="0" presId="urn:microsoft.com/office/officeart/2005/8/layout/hierarchy1"/>
    <dgm:cxn modelId="{10708EC0-D32F-48D2-B52D-E3DE40D48370}" type="presParOf" srcId="{656FC2DA-2957-449E-9C99-EBBED393124A}" destId="{9AFB0B6A-45A3-4757-B40F-36F5C5034B17}" srcOrd="0" destOrd="0" presId="urn:microsoft.com/office/officeart/2005/8/layout/hierarchy1"/>
    <dgm:cxn modelId="{854FA96A-061A-401D-B39F-D5977926EB4E}" type="presParOf" srcId="{656FC2DA-2957-449E-9C99-EBBED393124A}" destId="{A378D576-27A5-4B31-8FA2-108F434A5DDE}" srcOrd="1" destOrd="0" presId="urn:microsoft.com/office/officeart/2005/8/layout/hierarchy1"/>
    <dgm:cxn modelId="{82349DE2-5A21-41D8-9F57-72214753DCD0}" type="presParOf" srcId="{BAFB741D-5598-47B8-80ED-69B9DC47D83F}" destId="{831B72CD-8D87-42EC-9051-B8D3E078D61B}" srcOrd="1" destOrd="0" presId="urn:microsoft.com/office/officeart/2005/8/layout/hierarchy1"/>
    <dgm:cxn modelId="{16AF7637-945B-4546-B4FE-82CFCCF9B5AD}" type="presParOf" srcId="{831B72CD-8D87-42EC-9051-B8D3E078D61B}" destId="{073096C6-34CB-4433-B331-257512A4002B}" srcOrd="0" destOrd="0" presId="urn:microsoft.com/office/officeart/2005/8/layout/hierarchy1"/>
    <dgm:cxn modelId="{8738F4D9-E71F-4324-91E4-6143AEF43E06}" type="presParOf" srcId="{831B72CD-8D87-42EC-9051-B8D3E078D61B}" destId="{5E089D08-651F-49FD-8870-5B6252F4F895}" srcOrd="1" destOrd="0" presId="urn:microsoft.com/office/officeart/2005/8/layout/hierarchy1"/>
    <dgm:cxn modelId="{2F478F9A-F428-46AD-9D72-57F856778A07}" type="presParOf" srcId="{5E089D08-651F-49FD-8870-5B6252F4F895}" destId="{5EC6A330-335E-4792-91EA-9161BCA973F7}" srcOrd="0" destOrd="0" presId="urn:microsoft.com/office/officeart/2005/8/layout/hierarchy1"/>
    <dgm:cxn modelId="{2F5E7A70-C058-405C-AE2F-57892E01FC1F}" type="presParOf" srcId="{5EC6A330-335E-4792-91EA-9161BCA973F7}" destId="{410B0BA1-A5FD-4A10-BB31-3BA980DE2BC4}" srcOrd="0" destOrd="0" presId="urn:microsoft.com/office/officeart/2005/8/layout/hierarchy1"/>
    <dgm:cxn modelId="{57FEB799-F264-46F2-A3B1-9B423E62D159}" type="presParOf" srcId="{5EC6A330-335E-4792-91EA-9161BCA973F7}" destId="{6EF0CA51-6053-4A66-AA01-2503E5308028}" srcOrd="1" destOrd="0" presId="urn:microsoft.com/office/officeart/2005/8/layout/hierarchy1"/>
    <dgm:cxn modelId="{7368361D-E2AE-4F4C-B86E-E7417A802E2B}" type="presParOf" srcId="{5E089D08-651F-49FD-8870-5B6252F4F895}" destId="{ED643E65-C2DD-405C-ACC3-6705758022A5}" srcOrd="1" destOrd="0" presId="urn:microsoft.com/office/officeart/2005/8/layout/hierarchy1"/>
    <dgm:cxn modelId="{26FB6376-6409-4CCA-B6F1-08481FD5128E}" type="presParOf" srcId="{ED643E65-C2DD-405C-ACC3-6705758022A5}" destId="{820E4FA4-F0EA-4F31-86BF-B91D108F746E}" srcOrd="0" destOrd="0" presId="urn:microsoft.com/office/officeart/2005/8/layout/hierarchy1"/>
    <dgm:cxn modelId="{E1729828-4940-4C2E-A96B-7691235D38BC}" type="presParOf" srcId="{ED643E65-C2DD-405C-ACC3-6705758022A5}" destId="{63CB0B3C-546C-4413-8453-8AA818C6D9C5}" srcOrd="1" destOrd="0" presId="urn:microsoft.com/office/officeart/2005/8/layout/hierarchy1"/>
    <dgm:cxn modelId="{47E4AC7E-75C5-4D2F-8822-9090520A7A28}" type="presParOf" srcId="{63CB0B3C-546C-4413-8453-8AA818C6D9C5}" destId="{61025D3A-C892-40A0-8BB5-C52125A90AA8}" srcOrd="0" destOrd="0" presId="urn:microsoft.com/office/officeart/2005/8/layout/hierarchy1"/>
    <dgm:cxn modelId="{C1AA299B-C6AC-473B-B60D-3A903B0E7E72}" type="presParOf" srcId="{61025D3A-C892-40A0-8BB5-C52125A90AA8}" destId="{46A92052-CF11-4889-8B5F-EEDB386676EE}" srcOrd="0" destOrd="0" presId="urn:microsoft.com/office/officeart/2005/8/layout/hierarchy1"/>
    <dgm:cxn modelId="{4A8EAB62-EEF2-4731-AE4C-F35DE27B3322}" type="presParOf" srcId="{61025D3A-C892-40A0-8BB5-C52125A90AA8}" destId="{6894F23A-C33B-46A4-969D-AFAEB525631F}" srcOrd="1" destOrd="0" presId="urn:microsoft.com/office/officeart/2005/8/layout/hierarchy1"/>
    <dgm:cxn modelId="{EB5D284D-E334-4059-BA92-2E3BD5DD56BE}" type="presParOf" srcId="{63CB0B3C-546C-4413-8453-8AA818C6D9C5}" destId="{2051F652-BB79-4DE9-A438-6E84D3DDD9E0}" srcOrd="1" destOrd="0" presId="urn:microsoft.com/office/officeart/2005/8/layout/hierarchy1"/>
    <dgm:cxn modelId="{6D2AFEA6-C243-432C-B94C-883C33AE1213}" type="presParOf" srcId="{ED643E65-C2DD-405C-ACC3-6705758022A5}" destId="{27D1909C-4A7D-4BA1-BE97-648AEA563C6D}" srcOrd="2" destOrd="0" presId="urn:microsoft.com/office/officeart/2005/8/layout/hierarchy1"/>
    <dgm:cxn modelId="{025B8470-2499-4D6D-BB7F-1BCAC56DEA0D}" type="presParOf" srcId="{ED643E65-C2DD-405C-ACC3-6705758022A5}" destId="{C4A8D093-E3BD-4861-9DBA-A51CF6CD6221}" srcOrd="3" destOrd="0" presId="urn:microsoft.com/office/officeart/2005/8/layout/hierarchy1"/>
    <dgm:cxn modelId="{B9A0C4DE-2556-4AED-99EA-5B1488DB9A79}" type="presParOf" srcId="{C4A8D093-E3BD-4861-9DBA-A51CF6CD6221}" destId="{4F637653-B5AD-4262-ABEE-71A99BBEB093}" srcOrd="0" destOrd="0" presId="urn:microsoft.com/office/officeart/2005/8/layout/hierarchy1"/>
    <dgm:cxn modelId="{99EEE3DF-E18F-428F-B153-6FDC05DAB242}" type="presParOf" srcId="{4F637653-B5AD-4262-ABEE-71A99BBEB093}" destId="{0A37A10D-8B5E-4D9E-BD5F-809E8F011CD1}" srcOrd="0" destOrd="0" presId="urn:microsoft.com/office/officeart/2005/8/layout/hierarchy1"/>
    <dgm:cxn modelId="{E6F6BAED-153B-4858-BD7F-BBF8F37BD5DE}" type="presParOf" srcId="{4F637653-B5AD-4262-ABEE-71A99BBEB093}" destId="{DFEA52AB-5435-449F-A3A8-CAC53A499B2F}" srcOrd="1" destOrd="0" presId="urn:microsoft.com/office/officeart/2005/8/layout/hierarchy1"/>
    <dgm:cxn modelId="{269EF856-B77C-4F5C-9137-8601C4F31460}" type="presParOf" srcId="{C4A8D093-E3BD-4861-9DBA-A51CF6CD6221}" destId="{B34BC39D-A86D-48F7-B401-A6FFD1FB9EFF}" srcOrd="1" destOrd="0" presId="urn:microsoft.com/office/officeart/2005/8/layout/hierarchy1"/>
    <dgm:cxn modelId="{E54FBE06-5308-443F-AA67-808ABB1E817B}" type="presParOf" srcId="{831B72CD-8D87-42EC-9051-B8D3E078D61B}" destId="{6B5AF0DD-5D56-49F7-BA14-4ACE3759F707}" srcOrd="2" destOrd="0" presId="urn:microsoft.com/office/officeart/2005/8/layout/hierarchy1"/>
    <dgm:cxn modelId="{69AE179B-C1FC-4B2B-91B7-73A21E565DC7}" type="presParOf" srcId="{831B72CD-8D87-42EC-9051-B8D3E078D61B}" destId="{A931EAAE-D276-4A36-A793-10E80A779DCA}" srcOrd="3" destOrd="0" presId="urn:microsoft.com/office/officeart/2005/8/layout/hierarchy1"/>
    <dgm:cxn modelId="{AF4272EA-3B1C-4608-AFB3-EAA2C9035AF9}" type="presParOf" srcId="{A931EAAE-D276-4A36-A793-10E80A779DCA}" destId="{6874CB0B-9179-4F72-B28B-A2EC074A9EFF}" srcOrd="0" destOrd="0" presId="urn:microsoft.com/office/officeart/2005/8/layout/hierarchy1"/>
    <dgm:cxn modelId="{94B6B32B-8CB8-4800-AD83-C4BCB7E46955}" type="presParOf" srcId="{6874CB0B-9179-4F72-B28B-A2EC074A9EFF}" destId="{C7E8C64D-D240-4DB5-A72C-E91FFC775F87}" srcOrd="0" destOrd="0" presId="urn:microsoft.com/office/officeart/2005/8/layout/hierarchy1"/>
    <dgm:cxn modelId="{E960D9F2-3DE2-4B11-BFC1-F8DEF7826709}" type="presParOf" srcId="{6874CB0B-9179-4F72-B28B-A2EC074A9EFF}" destId="{EEC58C94-799B-47B1-BA30-D13CE8A70AED}" srcOrd="1" destOrd="0" presId="urn:microsoft.com/office/officeart/2005/8/layout/hierarchy1"/>
    <dgm:cxn modelId="{65ABA7D7-EB5F-4807-87D2-318633075FD9}" type="presParOf" srcId="{A931EAAE-D276-4A36-A793-10E80A779DCA}" destId="{C00CC839-3BC5-4920-82B9-4AF493B67200}" srcOrd="1" destOrd="0" presId="urn:microsoft.com/office/officeart/2005/8/layout/hierarchy1"/>
    <dgm:cxn modelId="{5D84A2F9-385D-478C-BEB9-BFFFF0446AFF}" type="presParOf" srcId="{C00CC839-3BC5-4920-82B9-4AF493B67200}" destId="{BAD958A6-07A9-44A3-96D1-E63FFD3DF20C}" srcOrd="0" destOrd="0" presId="urn:microsoft.com/office/officeart/2005/8/layout/hierarchy1"/>
    <dgm:cxn modelId="{AD1EF3DE-BB15-4E1B-A869-0F3E64E6D345}" type="presParOf" srcId="{C00CC839-3BC5-4920-82B9-4AF493B67200}" destId="{993A7888-D1DA-4002-B299-6C3C4CC1FB16}" srcOrd="1" destOrd="0" presId="urn:microsoft.com/office/officeart/2005/8/layout/hierarchy1"/>
    <dgm:cxn modelId="{87CAC1E6-EEEA-4C0A-BDCB-75ADC10DCD8F}" type="presParOf" srcId="{993A7888-D1DA-4002-B299-6C3C4CC1FB16}" destId="{E59E9B41-95E0-4FFA-A0EB-20362404AEE9}" srcOrd="0" destOrd="0" presId="urn:microsoft.com/office/officeart/2005/8/layout/hierarchy1"/>
    <dgm:cxn modelId="{6167F80E-E0F1-4DC3-9F4A-FEA033DB1080}" type="presParOf" srcId="{E59E9B41-95E0-4FFA-A0EB-20362404AEE9}" destId="{FF6DFB8C-DF56-4481-92CC-2055AA6EC5D0}" srcOrd="0" destOrd="0" presId="urn:microsoft.com/office/officeart/2005/8/layout/hierarchy1"/>
    <dgm:cxn modelId="{5E9A5F6A-8690-4850-ADEA-8DFB48F4C6C2}" type="presParOf" srcId="{E59E9B41-95E0-4FFA-A0EB-20362404AEE9}" destId="{77D06CD1-8B8D-4AC7-9386-6B2A252A2F04}" srcOrd="1" destOrd="0" presId="urn:microsoft.com/office/officeart/2005/8/layout/hierarchy1"/>
    <dgm:cxn modelId="{4C1EDB8F-331D-4BFE-BCFF-37C060C6255B}" type="presParOf" srcId="{993A7888-D1DA-4002-B299-6C3C4CC1FB16}" destId="{F2AD9574-C8AE-4C60-AE37-77A48709A9E4}" srcOrd="1" destOrd="0" presId="urn:microsoft.com/office/officeart/2005/8/layout/hierarchy1"/>
    <dgm:cxn modelId="{70E0A852-B22A-4E3D-8D31-2D5B5C6304AF}" type="presParOf" srcId="{C00CC839-3BC5-4920-82B9-4AF493B67200}" destId="{24DF3DDA-D5AC-48DA-8B26-96F20919663A}" srcOrd="2" destOrd="0" presId="urn:microsoft.com/office/officeart/2005/8/layout/hierarchy1"/>
    <dgm:cxn modelId="{FEF106B2-41DD-4ABB-8B16-C23AF84F19BF}" type="presParOf" srcId="{C00CC839-3BC5-4920-82B9-4AF493B67200}" destId="{50B1574B-95B7-4DA6-A654-B31F4A9E5793}" srcOrd="3" destOrd="0" presId="urn:microsoft.com/office/officeart/2005/8/layout/hierarchy1"/>
    <dgm:cxn modelId="{69B93BC7-0125-433C-8B72-BDB193C14474}" type="presParOf" srcId="{50B1574B-95B7-4DA6-A654-B31F4A9E5793}" destId="{0B3179F6-1ACB-4D99-B749-08E3D224A0A7}" srcOrd="0" destOrd="0" presId="urn:microsoft.com/office/officeart/2005/8/layout/hierarchy1"/>
    <dgm:cxn modelId="{FF95704B-E866-4579-9EA7-E18B8561FE55}" type="presParOf" srcId="{0B3179F6-1ACB-4D99-B749-08E3D224A0A7}" destId="{B922B4AD-91FF-4F86-A375-0A26ECC80ABB}" srcOrd="0" destOrd="0" presId="urn:microsoft.com/office/officeart/2005/8/layout/hierarchy1"/>
    <dgm:cxn modelId="{5100BB40-DAA9-49DD-B4D4-E96EBED60568}" type="presParOf" srcId="{0B3179F6-1ACB-4D99-B749-08E3D224A0A7}" destId="{A7E93430-A9C2-42DF-ACC1-2F70A3FE7248}" srcOrd="1" destOrd="0" presId="urn:microsoft.com/office/officeart/2005/8/layout/hierarchy1"/>
    <dgm:cxn modelId="{50944336-73A2-45D7-BF05-EAC41290BB6B}" type="presParOf" srcId="{50B1574B-95B7-4DA6-A654-B31F4A9E5793}" destId="{CAB57294-74B5-4FBF-92DE-5485AAB1BB0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53FE9F-BADC-4CFE-872B-567CB80D0C23}" type="doc">
      <dgm:prSet loTypeId="urn:microsoft.com/office/officeart/2005/8/layout/pList1" loCatId="list" qsTypeId="urn:microsoft.com/office/officeart/2005/8/quickstyle/simple1" qsCatId="simple" csTypeId="urn:microsoft.com/office/officeart/2005/8/colors/colorful4" csCatId="colorful" phldr="1"/>
      <dgm:spPr/>
      <dgm:t>
        <a:bodyPr/>
        <a:lstStyle/>
        <a:p>
          <a:endParaRPr lang="en-CA"/>
        </a:p>
      </dgm:t>
    </dgm:pt>
    <dgm:pt modelId="{85DA37D9-7391-4323-BE9C-8BC371A2A6A2}">
      <dgm:prSet phldrT="[Text]"/>
      <dgm:spPr/>
      <dgm:t>
        <a:bodyPr/>
        <a:lstStyle/>
        <a:p>
          <a:r>
            <a:rPr lang="en-CA" dirty="0"/>
            <a:t>Highly Educated (50% have a Bachelors or master’s degree)</a:t>
          </a:r>
        </a:p>
      </dgm:t>
    </dgm:pt>
    <dgm:pt modelId="{BD73E467-4EFA-4EAB-9EF1-7DF4C5D4EE6D}" type="parTrans" cxnId="{8881397A-CE77-43F2-9B33-7CC7602A506D}">
      <dgm:prSet/>
      <dgm:spPr/>
      <dgm:t>
        <a:bodyPr/>
        <a:lstStyle/>
        <a:p>
          <a:endParaRPr lang="en-CA"/>
        </a:p>
      </dgm:t>
    </dgm:pt>
    <dgm:pt modelId="{C085B1FE-93A1-4590-A913-0CB9ED8B261C}" type="sibTrans" cxnId="{8881397A-CE77-43F2-9B33-7CC7602A506D}">
      <dgm:prSet/>
      <dgm:spPr/>
      <dgm:t>
        <a:bodyPr/>
        <a:lstStyle/>
        <a:p>
          <a:endParaRPr lang="en-CA"/>
        </a:p>
      </dgm:t>
    </dgm:pt>
    <dgm:pt modelId="{7B2D0715-224B-421D-A387-5464A6DBDFF5}">
      <dgm:prSet phldrT="[Text]"/>
      <dgm:spPr/>
      <dgm:t>
        <a:bodyPr/>
        <a:lstStyle/>
        <a:p>
          <a:r>
            <a:rPr lang="en-CA" dirty="0"/>
            <a:t>They live with an average of 03 people</a:t>
          </a:r>
        </a:p>
      </dgm:t>
    </dgm:pt>
    <dgm:pt modelId="{446445A0-A927-4FA6-8BBF-133310A0FA87}" type="parTrans" cxnId="{A9D54C8A-3510-4B6A-BF0A-7ED897DF776E}">
      <dgm:prSet/>
      <dgm:spPr/>
      <dgm:t>
        <a:bodyPr/>
        <a:lstStyle/>
        <a:p>
          <a:endParaRPr lang="en-CA"/>
        </a:p>
      </dgm:t>
    </dgm:pt>
    <dgm:pt modelId="{A60469D0-D628-4E50-9D2E-21AB82CD72FA}" type="sibTrans" cxnId="{A9D54C8A-3510-4B6A-BF0A-7ED897DF776E}">
      <dgm:prSet/>
      <dgm:spPr/>
      <dgm:t>
        <a:bodyPr/>
        <a:lstStyle/>
        <a:p>
          <a:endParaRPr lang="en-CA"/>
        </a:p>
      </dgm:t>
    </dgm:pt>
    <dgm:pt modelId="{3A465AE2-F0D1-4F91-8BA7-410DEE32341A}">
      <dgm:prSet phldrT="[Text]"/>
      <dgm:spPr/>
      <dgm:t>
        <a:bodyPr/>
        <a:lstStyle/>
        <a:p>
          <a:r>
            <a:rPr lang="en-CA" dirty="0"/>
            <a:t>64% live with at least one other person that shops online</a:t>
          </a:r>
        </a:p>
      </dgm:t>
    </dgm:pt>
    <dgm:pt modelId="{E6878CDF-D60A-4254-8E87-AA00A18AB473}" type="parTrans" cxnId="{C4F14E5B-5A34-44DE-AD6F-FFB323E460C7}">
      <dgm:prSet/>
      <dgm:spPr/>
      <dgm:t>
        <a:bodyPr/>
        <a:lstStyle/>
        <a:p>
          <a:endParaRPr lang="en-CA"/>
        </a:p>
      </dgm:t>
    </dgm:pt>
    <dgm:pt modelId="{FBA0EFC8-23F7-4616-B229-2C0A6071AC0E}" type="sibTrans" cxnId="{C4F14E5B-5A34-44DE-AD6F-FFB323E460C7}">
      <dgm:prSet/>
      <dgm:spPr/>
      <dgm:t>
        <a:bodyPr/>
        <a:lstStyle/>
        <a:p>
          <a:endParaRPr lang="en-CA"/>
        </a:p>
      </dgm:t>
    </dgm:pt>
    <dgm:pt modelId="{2F3BB7A1-F4BC-4AC5-9CC4-58446AB447D7}">
      <dgm:prSet phldrT="[Text]"/>
      <dgm:spPr/>
      <dgm:t>
        <a:bodyPr/>
        <a:lstStyle/>
        <a:p>
          <a:r>
            <a:rPr lang="en-CA" dirty="0"/>
            <a:t>They surf the web via mobile (51%), desktop (38%), tablet (11%)</a:t>
          </a:r>
        </a:p>
      </dgm:t>
    </dgm:pt>
    <dgm:pt modelId="{A81BC0B7-876C-472F-94B1-190BFE9E58B4}" type="parTrans" cxnId="{AC4DAF37-FB92-4BA9-A188-03CA1A181067}">
      <dgm:prSet/>
      <dgm:spPr/>
      <dgm:t>
        <a:bodyPr/>
        <a:lstStyle/>
        <a:p>
          <a:endParaRPr lang="en-CA"/>
        </a:p>
      </dgm:t>
    </dgm:pt>
    <dgm:pt modelId="{CBD4EEF7-5DB0-4E56-8A14-9772CAD48D92}" type="sibTrans" cxnId="{AC4DAF37-FB92-4BA9-A188-03CA1A181067}">
      <dgm:prSet/>
      <dgm:spPr/>
      <dgm:t>
        <a:bodyPr/>
        <a:lstStyle/>
        <a:p>
          <a:endParaRPr lang="en-CA"/>
        </a:p>
      </dgm:t>
    </dgm:pt>
    <dgm:pt modelId="{ACEB2DCE-1507-4BEF-9336-7D4D016AA912}" type="pres">
      <dgm:prSet presAssocID="{6E53FE9F-BADC-4CFE-872B-567CB80D0C23}" presName="Name0" presStyleCnt="0">
        <dgm:presLayoutVars>
          <dgm:dir/>
          <dgm:resizeHandles val="exact"/>
        </dgm:presLayoutVars>
      </dgm:prSet>
      <dgm:spPr/>
    </dgm:pt>
    <dgm:pt modelId="{C964045B-27F4-4210-B51B-492FB45EC5B1}" type="pres">
      <dgm:prSet presAssocID="{85DA37D9-7391-4323-BE9C-8BC371A2A6A2}" presName="compNode" presStyleCnt="0"/>
      <dgm:spPr/>
    </dgm:pt>
    <dgm:pt modelId="{8DF39B1A-BE92-42D0-BACE-D9C9FD8A9A80}" type="pres">
      <dgm:prSet presAssocID="{85DA37D9-7391-4323-BE9C-8BC371A2A6A2}" presName="pictRect" presStyleLbl="node1" presStyleIdx="0" presStyleCnt="4" custLinFactNeighborX="4428"/>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3000" b="-23000"/>
          </a:stretch>
        </a:blipFill>
      </dgm:spPr>
    </dgm:pt>
    <dgm:pt modelId="{DB1503E2-6ED3-42F6-AC41-D6C5B9A2F847}" type="pres">
      <dgm:prSet presAssocID="{85DA37D9-7391-4323-BE9C-8BC371A2A6A2}" presName="textRect" presStyleLbl="revTx" presStyleIdx="0" presStyleCnt="4">
        <dgm:presLayoutVars>
          <dgm:bulletEnabled val="1"/>
        </dgm:presLayoutVars>
      </dgm:prSet>
      <dgm:spPr/>
    </dgm:pt>
    <dgm:pt modelId="{4E90D993-6D42-4BBC-B654-9935210530C8}" type="pres">
      <dgm:prSet presAssocID="{C085B1FE-93A1-4590-A913-0CB9ED8B261C}" presName="sibTrans" presStyleLbl="sibTrans2D1" presStyleIdx="0" presStyleCnt="0"/>
      <dgm:spPr/>
    </dgm:pt>
    <dgm:pt modelId="{43C7E38C-AD3B-47B0-AE69-260FD39E419A}" type="pres">
      <dgm:prSet presAssocID="{7B2D0715-224B-421D-A387-5464A6DBDFF5}" presName="compNode" presStyleCnt="0"/>
      <dgm:spPr/>
    </dgm:pt>
    <dgm:pt modelId="{BC7EFF0C-2F0D-43C1-906E-F99DC925A023}" type="pres">
      <dgm:prSet presAssocID="{7B2D0715-224B-421D-A387-5464A6DBDFF5}"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 r="-2000"/>
          </a:stretch>
        </a:blipFill>
      </dgm:spPr>
    </dgm:pt>
    <dgm:pt modelId="{212BCB3C-B1AF-4CA4-AEA1-B42F3DD06E30}" type="pres">
      <dgm:prSet presAssocID="{7B2D0715-224B-421D-A387-5464A6DBDFF5}" presName="textRect" presStyleLbl="revTx" presStyleIdx="1" presStyleCnt="4">
        <dgm:presLayoutVars>
          <dgm:bulletEnabled val="1"/>
        </dgm:presLayoutVars>
      </dgm:prSet>
      <dgm:spPr/>
    </dgm:pt>
    <dgm:pt modelId="{7018DC94-E916-446F-AA47-851E1F990506}" type="pres">
      <dgm:prSet presAssocID="{A60469D0-D628-4E50-9D2E-21AB82CD72FA}" presName="sibTrans" presStyleLbl="sibTrans2D1" presStyleIdx="0" presStyleCnt="0"/>
      <dgm:spPr/>
    </dgm:pt>
    <dgm:pt modelId="{50D7AA0B-063C-4F78-AB82-22D59C460963}" type="pres">
      <dgm:prSet presAssocID="{3A465AE2-F0D1-4F91-8BA7-410DEE32341A}" presName="compNode" presStyleCnt="0"/>
      <dgm:spPr/>
    </dgm:pt>
    <dgm:pt modelId="{EEEE062F-4223-43CF-A5CB-D1CA36881F41}" type="pres">
      <dgm:prSet presAssocID="{3A465AE2-F0D1-4F91-8BA7-410DEE32341A}"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dgm:spPr>
    </dgm:pt>
    <dgm:pt modelId="{910D18FF-372D-4EDE-A353-E1CE14F431A8}" type="pres">
      <dgm:prSet presAssocID="{3A465AE2-F0D1-4F91-8BA7-410DEE32341A}" presName="textRect" presStyleLbl="revTx" presStyleIdx="2" presStyleCnt="4">
        <dgm:presLayoutVars>
          <dgm:bulletEnabled val="1"/>
        </dgm:presLayoutVars>
      </dgm:prSet>
      <dgm:spPr/>
    </dgm:pt>
    <dgm:pt modelId="{B0AA5D31-8294-49E4-A508-177F62605FEA}" type="pres">
      <dgm:prSet presAssocID="{FBA0EFC8-23F7-4616-B229-2C0A6071AC0E}" presName="sibTrans" presStyleLbl="sibTrans2D1" presStyleIdx="0" presStyleCnt="0"/>
      <dgm:spPr/>
    </dgm:pt>
    <dgm:pt modelId="{E174224D-682C-4915-8F27-35193D583E37}" type="pres">
      <dgm:prSet presAssocID="{2F3BB7A1-F4BC-4AC5-9CC4-58446AB447D7}" presName="compNode" presStyleCnt="0"/>
      <dgm:spPr/>
    </dgm:pt>
    <dgm:pt modelId="{F8C1341D-A43C-4469-8C59-D3618FAAFD9B}" type="pres">
      <dgm:prSet presAssocID="{2F3BB7A1-F4BC-4AC5-9CC4-58446AB447D7}"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44000" b="-44000"/>
          </a:stretch>
        </a:blipFill>
      </dgm:spPr>
    </dgm:pt>
    <dgm:pt modelId="{13F432A1-54BB-4555-B342-E47B538D5945}" type="pres">
      <dgm:prSet presAssocID="{2F3BB7A1-F4BC-4AC5-9CC4-58446AB447D7}" presName="textRect" presStyleLbl="revTx" presStyleIdx="3" presStyleCnt="4">
        <dgm:presLayoutVars>
          <dgm:bulletEnabled val="1"/>
        </dgm:presLayoutVars>
      </dgm:prSet>
      <dgm:spPr/>
    </dgm:pt>
  </dgm:ptLst>
  <dgm:cxnLst>
    <dgm:cxn modelId="{B5B6F524-FDB6-4561-BE93-2760D7EC3531}" type="presOf" srcId="{A60469D0-D628-4E50-9D2E-21AB82CD72FA}" destId="{7018DC94-E916-446F-AA47-851E1F990506}" srcOrd="0" destOrd="0" presId="urn:microsoft.com/office/officeart/2005/8/layout/pList1"/>
    <dgm:cxn modelId="{AC4DAF37-FB92-4BA9-A188-03CA1A181067}" srcId="{6E53FE9F-BADC-4CFE-872B-567CB80D0C23}" destId="{2F3BB7A1-F4BC-4AC5-9CC4-58446AB447D7}" srcOrd="3" destOrd="0" parTransId="{A81BC0B7-876C-472F-94B1-190BFE9E58B4}" sibTransId="{CBD4EEF7-5DB0-4E56-8A14-9772CAD48D92}"/>
    <dgm:cxn modelId="{C4F14E5B-5A34-44DE-AD6F-FFB323E460C7}" srcId="{6E53FE9F-BADC-4CFE-872B-567CB80D0C23}" destId="{3A465AE2-F0D1-4F91-8BA7-410DEE32341A}" srcOrd="2" destOrd="0" parTransId="{E6878CDF-D60A-4254-8E87-AA00A18AB473}" sibTransId="{FBA0EFC8-23F7-4616-B229-2C0A6071AC0E}"/>
    <dgm:cxn modelId="{2E9FB951-2F03-43C9-B42C-31ACD28EB708}" type="presOf" srcId="{FBA0EFC8-23F7-4616-B229-2C0A6071AC0E}" destId="{B0AA5D31-8294-49E4-A508-177F62605FEA}" srcOrd="0" destOrd="0" presId="urn:microsoft.com/office/officeart/2005/8/layout/pList1"/>
    <dgm:cxn modelId="{72A53D79-44B0-4DC7-B8BF-2A387640E169}" type="presOf" srcId="{85DA37D9-7391-4323-BE9C-8BC371A2A6A2}" destId="{DB1503E2-6ED3-42F6-AC41-D6C5B9A2F847}" srcOrd="0" destOrd="0" presId="urn:microsoft.com/office/officeart/2005/8/layout/pList1"/>
    <dgm:cxn modelId="{8881397A-CE77-43F2-9B33-7CC7602A506D}" srcId="{6E53FE9F-BADC-4CFE-872B-567CB80D0C23}" destId="{85DA37D9-7391-4323-BE9C-8BC371A2A6A2}" srcOrd="0" destOrd="0" parTransId="{BD73E467-4EFA-4EAB-9EF1-7DF4C5D4EE6D}" sibTransId="{C085B1FE-93A1-4590-A913-0CB9ED8B261C}"/>
    <dgm:cxn modelId="{A9D54C8A-3510-4B6A-BF0A-7ED897DF776E}" srcId="{6E53FE9F-BADC-4CFE-872B-567CB80D0C23}" destId="{7B2D0715-224B-421D-A387-5464A6DBDFF5}" srcOrd="1" destOrd="0" parTransId="{446445A0-A927-4FA6-8BBF-133310A0FA87}" sibTransId="{A60469D0-D628-4E50-9D2E-21AB82CD72FA}"/>
    <dgm:cxn modelId="{DF6A4597-F4F4-449A-8E91-F829BCECA853}" type="presOf" srcId="{6E53FE9F-BADC-4CFE-872B-567CB80D0C23}" destId="{ACEB2DCE-1507-4BEF-9336-7D4D016AA912}" srcOrd="0" destOrd="0" presId="urn:microsoft.com/office/officeart/2005/8/layout/pList1"/>
    <dgm:cxn modelId="{D991D1D9-2560-4C38-8A84-A5D958BF31A4}" type="presOf" srcId="{7B2D0715-224B-421D-A387-5464A6DBDFF5}" destId="{212BCB3C-B1AF-4CA4-AEA1-B42F3DD06E30}" srcOrd="0" destOrd="0" presId="urn:microsoft.com/office/officeart/2005/8/layout/pList1"/>
    <dgm:cxn modelId="{B0BAEBDA-DCE0-4200-986D-7FC48D16A37B}" type="presOf" srcId="{2F3BB7A1-F4BC-4AC5-9CC4-58446AB447D7}" destId="{13F432A1-54BB-4555-B342-E47B538D5945}" srcOrd="0" destOrd="0" presId="urn:microsoft.com/office/officeart/2005/8/layout/pList1"/>
    <dgm:cxn modelId="{DF78B6E9-6163-4C4C-B315-98F08CCB73E6}" type="presOf" srcId="{C085B1FE-93A1-4590-A913-0CB9ED8B261C}" destId="{4E90D993-6D42-4BBC-B654-9935210530C8}" srcOrd="0" destOrd="0" presId="urn:microsoft.com/office/officeart/2005/8/layout/pList1"/>
    <dgm:cxn modelId="{69A540F1-DAD9-4CF1-9439-3D8C4EB1C05A}" type="presOf" srcId="{3A465AE2-F0D1-4F91-8BA7-410DEE32341A}" destId="{910D18FF-372D-4EDE-A353-E1CE14F431A8}" srcOrd="0" destOrd="0" presId="urn:microsoft.com/office/officeart/2005/8/layout/pList1"/>
    <dgm:cxn modelId="{F7027BF6-734E-4C4D-AB34-D60AE807C05E}" type="presParOf" srcId="{ACEB2DCE-1507-4BEF-9336-7D4D016AA912}" destId="{C964045B-27F4-4210-B51B-492FB45EC5B1}" srcOrd="0" destOrd="0" presId="urn:microsoft.com/office/officeart/2005/8/layout/pList1"/>
    <dgm:cxn modelId="{D055353D-E0F5-4E1B-9AF2-08FECC4E0B6D}" type="presParOf" srcId="{C964045B-27F4-4210-B51B-492FB45EC5B1}" destId="{8DF39B1A-BE92-42D0-BACE-D9C9FD8A9A80}" srcOrd="0" destOrd="0" presId="urn:microsoft.com/office/officeart/2005/8/layout/pList1"/>
    <dgm:cxn modelId="{A6175702-2799-420A-8F04-A8A66BFAB617}" type="presParOf" srcId="{C964045B-27F4-4210-B51B-492FB45EC5B1}" destId="{DB1503E2-6ED3-42F6-AC41-D6C5B9A2F847}" srcOrd="1" destOrd="0" presId="urn:microsoft.com/office/officeart/2005/8/layout/pList1"/>
    <dgm:cxn modelId="{BA46C74F-CC01-439A-8F76-A2DA57327A0F}" type="presParOf" srcId="{ACEB2DCE-1507-4BEF-9336-7D4D016AA912}" destId="{4E90D993-6D42-4BBC-B654-9935210530C8}" srcOrd="1" destOrd="0" presId="urn:microsoft.com/office/officeart/2005/8/layout/pList1"/>
    <dgm:cxn modelId="{F18AA981-0294-4E59-91E9-B53C3FDFF5BB}" type="presParOf" srcId="{ACEB2DCE-1507-4BEF-9336-7D4D016AA912}" destId="{43C7E38C-AD3B-47B0-AE69-260FD39E419A}" srcOrd="2" destOrd="0" presId="urn:microsoft.com/office/officeart/2005/8/layout/pList1"/>
    <dgm:cxn modelId="{9A8DE3B0-6D13-4EFB-862B-D717F5E25E42}" type="presParOf" srcId="{43C7E38C-AD3B-47B0-AE69-260FD39E419A}" destId="{BC7EFF0C-2F0D-43C1-906E-F99DC925A023}" srcOrd="0" destOrd="0" presId="urn:microsoft.com/office/officeart/2005/8/layout/pList1"/>
    <dgm:cxn modelId="{5DA4C9F0-844F-4840-8F18-F951624F599C}" type="presParOf" srcId="{43C7E38C-AD3B-47B0-AE69-260FD39E419A}" destId="{212BCB3C-B1AF-4CA4-AEA1-B42F3DD06E30}" srcOrd="1" destOrd="0" presId="urn:microsoft.com/office/officeart/2005/8/layout/pList1"/>
    <dgm:cxn modelId="{EEDE984D-48C9-4A0A-B6C1-2556F341F704}" type="presParOf" srcId="{ACEB2DCE-1507-4BEF-9336-7D4D016AA912}" destId="{7018DC94-E916-446F-AA47-851E1F990506}" srcOrd="3" destOrd="0" presId="urn:microsoft.com/office/officeart/2005/8/layout/pList1"/>
    <dgm:cxn modelId="{A4491402-41ED-41C6-B324-306F2A08749F}" type="presParOf" srcId="{ACEB2DCE-1507-4BEF-9336-7D4D016AA912}" destId="{50D7AA0B-063C-4F78-AB82-22D59C460963}" srcOrd="4" destOrd="0" presId="urn:microsoft.com/office/officeart/2005/8/layout/pList1"/>
    <dgm:cxn modelId="{FDAC3D08-509C-47A2-9E41-1420F0092C35}" type="presParOf" srcId="{50D7AA0B-063C-4F78-AB82-22D59C460963}" destId="{EEEE062F-4223-43CF-A5CB-D1CA36881F41}" srcOrd="0" destOrd="0" presId="urn:microsoft.com/office/officeart/2005/8/layout/pList1"/>
    <dgm:cxn modelId="{F3F9B66D-D776-432F-A778-3B3BFEE4CE57}" type="presParOf" srcId="{50D7AA0B-063C-4F78-AB82-22D59C460963}" destId="{910D18FF-372D-4EDE-A353-E1CE14F431A8}" srcOrd="1" destOrd="0" presId="urn:microsoft.com/office/officeart/2005/8/layout/pList1"/>
    <dgm:cxn modelId="{59B66AD9-5860-4E24-A73E-9B97778B48DA}" type="presParOf" srcId="{ACEB2DCE-1507-4BEF-9336-7D4D016AA912}" destId="{B0AA5D31-8294-49E4-A508-177F62605FEA}" srcOrd="5" destOrd="0" presId="urn:microsoft.com/office/officeart/2005/8/layout/pList1"/>
    <dgm:cxn modelId="{1C403C0F-4CB6-4C80-A736-D896F4F76DC8}" type="presParOf" srcId="{ACEB2DCE-1507-4BEF-9336-7D4D016AA912}" destId="{E174224D-682C-4915-8F27-35193D583E37}" srcOrd="6" destOrd="0" presId="urn:microsoft.com/office/officeart/2005/8/layout/pList1"/>
    <dgm:cxn modelId="{E65BB0B3-E835-4B87-9AFC-FF02E4E85178}" type="presParOf" srcId="{E174224D-682C-4915-8F27-35193D583E37}" destId="{F8C1341D-A43C-4469-8C59-D3618FAAFD9B}" srcOrd="0" destOrd="0" presId="urn:microsoft.com/office/officeart/2005/8/layout/pList1"/>
    <dgm:cxn modelId="{CEFC53AB-76BB-4347-95AB-5BE29AD4C39A}" type="presParOf" srcId="{E174224D-682C-4915-8F27-35193D583E37}" destId="{13F432A1-54BB-4555-B342-E47B538D5945}"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53FE9F-BADC-4CFE-872B-567CB80D0C2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CA"/>
        </a:p>
      </dgm:t>
    </dgm:pt>
    <dgm:pt modelId="{85DA37D9-7391-4323-BE9C-8BC371A2A6A2}">
      <dgm:prSet phldrT="[Text]"/>
      <dgm:spPr/>
      <dgm:t>
        <a:bodyPr/>
        <a:lstStyle/>
        <a:p>
          <a:r>
            <a:rPr lang="en-CA" dirty="0"/>
            <a:t>20% compare all-in costs </a:t>
          </a:r>
        </a:p>
      </dgm:t>
    </dgm:pt>
    <dgm:pt modelId="{BD73E467-4EFA-4EAB-9EF1-7DF4C5D4EE6D}" type="parTrans" cxnId="{8881397A-CE77-43F2-9B33-7CC7602A506D}">
      <dgm:prSet/>
      <dgm:spPr/>
      <dgm:t>
        <a:bodyPr/>
        <a:lstStyle/>
        <a:p>
          <a:endParaRPr lang="en-CA"/>
        </a:p>
      </dgm:t>
    </dgm:pt>
    <dgm:pt modelId="{C085B1FE-93A1-4590-A913-0CB9ED8B261C}" type="sibTrans" cxnId="{8881397A-CE77-43F2-9B33-7CC7602A506D}">
      <dgm:prSet/>
      <dgm:spPr/>
      <dgm:t>
        <a:bodyPr/>
        <a:lstStyle/>
        <a:p>
          <a:endParaRPr lang="en-CA"/>
        </a:p>
      </dgm:t>
    </dgm:pt>
    <dgm:pt modelId="{7B2D0715-224B-421D-A387-5464A6DBDFF5}">
      <dgm:prSet phldrT="[Text]"/>
      <dgm:spPr/>
      <dgm:t>
        <a:bodyPr/>
        <a:lstStyle/>
        <a:p>
          <a:r>
            <a:rPr lang="en-CA" dirty="0"/>
            <a:t>31% trust customer ratings and reviews</a:t>
          </a:r>
        </a:p>
      </dgm:t>
    </dgm:pt>
    <dgm:pt modelId="{446445A0-A927-4FA6-8BBF-133310A0FA87}" type="parTrans" cxnId="{A9D54C8A-3510-4B6A-BF0A-7ED897DF776E}">
      <dgm:prSet/>
      <dgm:spPr/>
      <dgm:t>
        <a:bodyPr/>
        <a:lstStyle/>
        <a:p>
          <a:endParaRPr lang="en-CA"/>
        </a:p>
      </dgm:t>
    </dgm:pt>
    <dgm:pt modelId="{A60469D0-D628-4E50-9D2E-21AB82CD72FA}" type="sibTrans" cxnId="{A9D54C8A-3510-4B6A-BF0A-7ED897DF776E}">
      <dgm:prSet/>
      <dgm:spPr/>
      <dgm:t>
        <a:bodyPr/>
        <a:lstStyle/>
        <a:p>
          <a:endParaRPr lang="en-CA"/>
        </a:p>
      </dgm:t>
    </dgm:pt>
    <dgm:pt modelId="{3A465AE2-F0D1-4F91-8BA7-410DEE32341A}">
      <dgm:prSet phldrT="[Text]"/>
      <dgm:spPr/>
      <dgm:t>
        <a:bodyPr/>
        <a:lstStyle/>
        <a:p>
          <a:r>
            <a:rPr lang="en-CA" dirty="0"/>
            <a:t>19% check a company’s policy before purchase</a:t>
          </a:r>
        </a:p>
      </dgm:t>
    </dgm:pt>
    <dgm:pt modelId="{E6878CDF-D60A-4254-8E87-AA00A18AB473}" type="parTrans" cxnId="{C4F14E5B-5A34-44DE-AD6F-FFB323E460C7}">
      <dgm:prSet/>
      <dgm:spPr/>
      <dgm:t>
        <a:bodyPr/>
        <a:lstStyle/>
        <a:p>
          <a:endParaRPr lang="en-CA"/>
        </a:p>
      </dgm:t>
    </dgm:pt>
    <dgm:pt modelId="{FBA0EFC8-23F7-4616-B229-2C0A6071AC0E}" type="sibTrans" cxnId="{C4F14E5B-5A34-44DE-AD6F-FFB323E460C7}">
      <dgm:prSet/>
      <dgm:spPr/>
      <dgm:t>
        <a:bodyPr/>
        <a:lstStyle/>
        <a:p>
          <a:endParaRPr lang="en-CA"/>
        </a:p>
      </dgm:t>
    </dgm:pt>
    <dgm:pt modelId="{2F3BB7A1-F4BC-4AC5-9CC4-58446AB447D7}">
      <dgm:prSet phldrT="[Text]"/>
      <dgm:spPr/>
      <dgm:t>
        <a:bodyPr/>
        <a:lstStyle/>
        <a:p>
          <a:r>
            <a:rPr lang="en-CA" dirty="0"/>
            <a:t>22% made a purchase after viewing social media</a:t>
          </a:r>
        </a:p>
      </dgm:t>
    </dgm:pt>
    <dgm:pt modelId="{A81BC0B7-876C-472F-94B1-190BFE9E58B4}" type="parTrans" cxnId="{AC4DAF37-FB92-4BA9-A188-03CA1A181067}">
      <dgm:prSet/>
      <dgm:spPr/>
      <dgm:t>
        <a:bodyPr/>
        <a:lstStyle/>
        <a:p>
          <a:endParaRPr lang="en-CA"/>
        </a:p>
      </dgm:t>
    </dgm:pt>
    <dgm:pt modelId="{CBD4EEF7-5DB0-4E56-8A14-9772CAD48D92}" type="sibTrans" cxnId="{AC4DAF37-FB92-4BA9-A188-03CA1A181067}">
      <dgm:prSet/>
      <dgm:spPr/>
      <dgm:t>
        <a:bodyPr/>
        <a:lstStyle/>
        <a:p>
          <a:endParaRPr lang="en-CA"/>
        </a:p>
      </dgm:t>
    </dgm:pt>
    <dgm:pt modelId="{ACEB2DCE-1507-4BEF-9336-7D4D016AA912}" type="pres">
      <dgm:prSet presAssocID="{6E53FE9F-BADC-4CFE-872B-567CB80D0C23}" presName="Name0" presStyleCnt="0">
        <dgm:presLayoutVars>
          <dgm:dir/>
          <dgm:resizeHandles val="exact"/>
        </dgm:presLayoutVars>
      </dgm:prSet>
      <dgm:spPr/>
    </dgm:pt>
    <dgm:pt modelId="{C964045B-27F4-4210-B51B-492FB45EC5B1}" type="pres">
      <dgm:prSet presAssocID="{85DA37D9-7391-4323-BE9C-8BC371A2A6A2}" presName="compNode" presStyleCnt="0"/>
      <dgm:spPr/>
    </dgm:pt>
    <dgm:pt modelId="{8DF39B1A-BE92-42D0-BACE-D9C9FD8A9A80}" type="pres">
      <dgm:prSet presAssocID="{85DA37D9-7391-4323-BE9C-8BC371A2A6A2}" presName="pictRect" presStyleLbl="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1763" r="21763"/>
          </a:stretch>
        </a:blipFill>
      </dgm:spPr>
    </dgm:pt>
    <dgm:pt modelId="{DB1503E2-6ED3-42F6-AC41-D6C5B9A2F847}" type="pres">
      <dgm:prSet presAssocID="{85DA37D9-7391-4323-BE9C-8BC371A2A6A2}" presName="textRect" presStyleLbl="revTx" presStyleIdx="0" presStyleCnt="4">
        <dgm:presLayoutVars>
          <dgm:bulletEnabled val="1"/>
        </dgm:presLayoutVars>
      </dgm:prSet>
      <dgm:spPr/>
    </dgm:pt>
    <dgm:pt modelId="{4E90D993-6D42-4BBC-B654-9935210530C8}" type="pres">
      <dgm:prSet presAssocID="{C085B1FE-93A1-4590-A913-0CB9ED8B261C}" presName="sibTrans" presStyleLbl="sibTrans2D1" presStyleIdx="0" presStyleCnt="0"/>
      <dgm:spPr/>
    </dgm:pt>
    <dgm:pt modelId="{43C7E38C-AD3B-47B0-AE69-260FD39E419A}" type="pres">
      <dgm:prSet presAssocID="{7B2D0715-224B-421D-A387-5464A6DBDFF5}" presName="compNode" presStyleCnt="0"/>
      <dgm:spPr/>
    </dgm:pt>
    <dgm:pt modelId="{BC7EFF0C-2F0D-43C1-906E-F99DC925A023}" type="pres">
      <dgm:prSet presAssocID="{7B2D0715-224B-421D-A387-5464A6DBDFF5}"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7000" b="-27000"/>
          </a:stretch>
        </a:blipFill>
      </dgm:spPr>
    </dgm:pt>
    <dgm:pt modelId="{212BCB3C-B1AF-4CA4-AEA1-B42F3DD06E30}" type="pres">
      <dgm:prSet presAssocID="{7B2D0715-224B-421D-A387-5464A6DBDFF5}" presName="textRect" presStyleLbl="revTx" presStyleIdx="1" presStyleCnt="4">
        <dgm:presLayoutVars>
          <dgm:bulletEnabled val="1"/>
        </dgm:presLayoutVars>
      </dgm:prSet>
      <dgm:spPr/>
    </dgm:pt>
    <dgm:pt modelId="{7018DC94-E916-446F-AA47-851E1F990506}" type="pres">
      <dgm:prSet presAssocID="{A60469D0-D628-4E50-9D2E-21AB82CD72FA}" presName="sibTrans" presStyleLbl="sibTrans2D1" presStyleIdx="0" presStyleCnt="0"/>
      <dgm:spPr/>
    </dgm:pt>
    <dgm:pt modelId="{50D7AA0B-063C-4F78-AB82-22D59C460963}" type="pres">
      <dgm:prSet presAssocID="{3A465AE2-F0D1-4F91-8BA7-410DEE32341A}" presName="compNode" presStyleCnt="0"/>
      <dgm:spPr/>
    </dgm:pt>
    <dgm:pt modelId="{EEEE062F-4223-43CF-A5CB-D1CA36881F41}" type="pres">
      <dgm:prSet presAssocID="{3A465AE2-F0D1-4F91-8BA7-410DEE32341A}" presName="pictRect" presStyleLbl="node1" presStyleIdx="2" presStyleCnt="4"/>
      <dgm:spPr>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5550" r="15550"/>
          </a:stretch>
        </a:blipFill>
      </dgm:spPr>
    </dgm:pt>
    <dgm:pt modelId="{910D18FF-372D-4EDE-A353-E1CE14F431A8}" type="pres">
      <dgm:prSet presAssocID="{3A465AE2-F0D1-4F91-8BA7-410DEE32341A}" presName="textRect" presStyleLbl="revTx" presStyleIdx="2" presStyleCnt="4">
        <dgm:presLayoutVars>
          <dgm:bulletEnabled val="1"/>
        </dgm:presLayoutVars>
      </dgm:prSet>
      <dgm:spPr/>
    </dgm:pt>
    <dgm:pt modelId="{B0AA5D31-8294-49E4-A508-177F62605FEA}" type="pres">
      <dgm:prSet presAssocID="{FBA0EFC8-23F7-4616-B229-2C0A6071AC0E}" presName="sibTrans" presStyleLbl="sibTrans2D1" presStyleIdx="0" presStyleCnt="0"/>
      <dgm:spPr/>
    </dgm:pt>
    <dgm:pt modelId="{E174224D-682C-4915-8F27-35193D583E37}" type="pres">
      <dgm:prSet presAssocID="{2F3BB7A1-F4BC-4AC5-9CC4-58446AB447D7}" presName="compNode" presStyleCnt="0"/>
      <dgm:spPr/>
    </dgm:pt>
    <dgm:pt modelId="{F8C1341D-A43C-4469-8C59-D3618FAAFD9B}" type="pres">
      <dgm:prSet presAssocID="{2F3BB7A1-F4BC-4AC5-9CC4-58446AB447D7}"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2000" b="-2000"/>
          </a:stretch>
        </a:blipFill>
      </dgm:spPr>
    </dgm:pt>
    <dgm:pt modelId="{13F432A1-54BB-4555-B342-E47B538D5945}" type="pres">
      <dgm:prSet presAssocID="{2F3BB7A1-F4BC-4AC5-9CC4-58446AB447D7}" presName="textRect" presStyleLbl="revTx" presStyleIdx="3" presStyleCnt="4">
        <dgm:presLayoutVars>
          <dgm:bulletEnabled val="1"/>
        </dgm:presLayoutVars>
      </dgm:prSet>
      <dgm:spPr/>
    </dgm:pt>
  </dgm:ptLst>
  <dgm:cxnLst>
    <dgm:cxn modelId="{B5B6F524-FDB6-4561-BE93-2760D7EC3531}" type="presOf" srcId="{A60469D0-D628-4E50-9D2E-21AB82CD72FA}" destId="{7018DC94-E916-446F-AA47-851E1F990506}" srcOrd="0" destOrd="0" presId="urn:microsoft.com/office/officeart/2005/8/layout/pList1"/>
    <dgm:cxn modelId="{AC4DAF37-FB92-4BA9-A188-03CA1A181067}" srcId="{6E53FE9F-BADC-4CFE-872B-567CB80D0C23}" destId="{2F3BB7A1-F4BC-4AC5-9CC4-58446AB447D7}" srcOrd="3" destOrd="0" parTransId="{A81BC0B7-876C-472F-94B1-190BFE9E58B4}" sibTransId="{CBD4EEF7-5DB0-4E56-8A14-9772CAD48D92}"/>
    <dgm:cxn modelId="{C4F14E5B-5A34-44DE-AD6F-FFB323E460C7}" srcId="{6E53FE9F-BADC-4CFE-872B-567CB80D0C23}" destId="{3A465AE2-F0D1-4F91-8BA7-410DEE32341A}" srcOrd="2" destOrd="0" parTransId="{E6878CDF-D60A-4254-8E87-AA00A18AB473}" sibTransId="{FBA0EFC8-23F7-4616-B229-2C0A6071AC0E}"/>
    <dgm:cxn modelId="{2E9FB951-2F03-43C9-B42C-31ACD28EB708}" type="presOf" srcId="{FBA0EFC8-23F7-4616-B229-2C0A6071AC0E}" destId="{B0AA5D31-8294-49E4-A508-177F62605FEA}" srcOrd="0" destOrd="0" presId="urn:microsoft.com/office/officeart/2005/8/layout/pList1"/>
    <dgm:cxn modelId="{72A53D79-44B0-4DC7-B8BF-2A387640E169}" type="presOf" srcId="{85DA37D9-7391-4323-BE9C-8BC371A2A6A2}" destId="{DB1503E2-6ED3-42F6-AC41-D6C5B9A2F847}" srcOrd="0" destOrd="0" presId="urn:microsoft.com/office/officeart/2005/8/layout/pList1"/>
    <dgm:cxn modelId="{8881397A-CE77-43F2-9B33-7CC7602A506D}" srcId="{6E53FE9F-BADC-4CFE-872B-567CB80D0C23}" destId="{85DA37D9-7391-4323-BE9C-8BC371A2A6A2}" srcOrd="0" destOrd="0" parTransId="{BD73E467-4EFA-4EAB-9EF1-7DF4C5D4EE6D}" sibTransId="{C085B1FE-93A1-4590-A913-0CB9ED8B261C}"/>
    <dgm:cxn modelId="{A9D54C8A-3510-4B6A-BF0A-7ED897DF776E}" srcId="{6E53FE9F-BADC-4CFE-872B-567CB80D0C23}" destId="{7B2D0715-224B-421D-A387-5464A6DBDFF5}" srcOrd="1" destOrd="0" parTransId="{446445A0-A927-4FA6-8BBF-133310A0FA87}" sibTransId="{A60469D0-D628-4E50-9D2E-21AB82CD72FA}"/>
    <dgm:cxn modelId="{DF6A4597-F4F4-449A-8E91-F829BCECA853}" type="presOf" srcId="{6E53FE9F-BADC-4CFE-872B-567CB80D0C23}" destId="{ACEB2DCE-1507-4BEF-9336-7D4D016AA912}" srcOrd="0" destOrd="0" presId="urn:microsoft.com/office/officeart/2005/8/layout/pList1"/>
    <dgm:cxn modelId="{D991D1D9-2560-4C38-8A84-A5D958BF31A4}" type="presOf" srcId="{7B2D0715-224B-421D-A387-5464A6DBDFF5}" destId="{212BCB3C-B1AF-4CA4-AEA1-B42F3DD06E30}" srcOrd="0" destOrd="0" presId="urn:microsoft.com/office/officeart/2005/8/layout/pList1"/>
    <dgm:cxn modelId="{B0BAEBDA-DCE0-4200-986D-7FC48D16A37B}" type="presOf" srcId="{2F3BB7A1-F4BC-4AC5-9CC4-58446AB447D7}" destId="{13F432A1-54BB-4555-B342-E47B538D5945}" srcOrd="0" destOrd="0" presId="urn:microsoft.com/office/officeart/2005/8/layout/pList1"/>
    <dgm:cxn modelId="{DF78B6E9-6163-4C4C-B315-98F08CCB73E6}" type="presOf" srcId="{C085B1FE-93A1-4590-A913-0CB9ED8B261C}" destId="{4E90D993-6D42-4BBC-B654-9935210530C8}" srcOrd="0" destOrd="0" presId="urn:microsoft.com/office/officeart/2005/8/layout/pList1"/>
    <dgm:cxn modelId="{69A540F1-DAD9-4CF1-9439-3D8C4EB1C05A}" type="presOf" srcId="{3A465AE2-F0D1-4F91-8BA7-410DEE32341A}" destId="{910D18FF-372D-4EDE-A353-E1CE14F431A8}" srcOrd="0" destOrd="0" presId="urn:microsoft.com/office/officeart/2005/8/layout/pList1"/>
    <dgm:cxn modelId="{F7027BF6-734E-4C4D-AB34-D60AE807C05E}" type="presParOf" srcId="{ACEB2DCE-1507-4BEF-9336-7D4D016AA912}" destId="{C964045B-27F4-4210-B51B-492FB45EC5B1}" srcOrd="0" destOrd="0" presId="urn:microsoft.com/office/officeart/2005/8/layout/pList1"/>
    <dgm:cxn modelId="{D055353D-E0F5-4E1B-9AF2-08FECC4E0B6D}" type="presParOf" srcId="{C964045B-27F4-4210-B51B-492FB45EC5B1}" destId="{8DF39B1A-BE92-42D0-BACE-D9C9FD8A9A80}" srcOrd="0" destOrd="0" presId="urn:microsoft.com/office/officeart/2005/8/layout/pList1"/>
    <dgm:cxn modelId="{A6175702-2799-420A-8F04-A8A66BFAB617}" type="presParOf" srcId="{C964045B-27F4-4210-B51B-492FB45EC5B1}" destId="{DB1503E2-6ED3-42F6-AC41-D6C5B9A2F847}" srcOrd="1" destOrd="0" presId="urn:microsoft.com/office/officeart/2005/8/layout/pList1"/>
    <dgm:cxn modelId="{BA46C74F-CC01-439A-8F76-A2DA57327A0F}" type="presParOf" srcId="{ACEB2DCE-1507-4BEF-9336-7D4D016AA912}" destId="{4E90D993-6D42-4BBC-B654-9935210530C8}" srcOrd="1" destOrd="0" presId="urn:microsoft.com/office/officeart/2005/8/layout/pList1"/>
    <dgm:cxn modelId="{F18AA981-0294-4E59-91E9-B53C3FDFF5BB}" type="presParOf" srcId="{ACEB2DCE-1507-4BEF-9336-7D4D016AA912}" destId="{43C7E38C-AD3B-47B0-AE69-260FD39E419A}" srcOrd="2" destOrd="0" presId="urn:microsoft.com/office/officeart/2005/8/layout/pList1"/>
    <dgm:cxn modelId="{9A8DE3B0-6D13-4EFB-862B-D717F5E25E42}" type="presParOf" srcId="{43C7E38C-AD3B-47B0-AE69-260FD39E419A}" destId="{BC7EFF0C-2F0D-43C1-906E-F99DC925A023}" srcOrd="0" destOrd="0" presId="urn:microsoft.com/office/officeart/2005/8/layout/pList1"/>
    <dgm:cxn modelId="{5DA4C9F0-844F-4840-8F18-F951624F599C}" type="presParOf" srcId="{43C7E38C-AD3B-47B0-AE69-260FD39E419A}" destId="{212BCB3C-B1AF-4CA4-AEA1-B42F3DD06E30}" srcOrd="1" destOrd="0" presId="urn:microsoft.com/office/officeart/2005/8/layout/pList1"/>
    <dgm:cxn modelId="{EEDE984D-48C9-4A0A-B6C1-2556F341F704}" type="presParOf" srcId="{ACEB2DCE-1507-4BEF-9336-7D4D016AA912}" destId="{7018DC94-E916-446F-AA47-851E1F990506}" srcOrd="3" destOrd="0" presId="urn:microsoft.com/office/officeart/2005/8/layout/pList1"/>
    <dgm:cxn modelId="{A4491402-41ED-41C6-B324-306F2A08749F}" type="presParOf" srcId="{ACEB2DCE-1507-4BEF-9336-7D4D016AA912}" destId="{50D7AA0B-063C-4F78-AB82-22D59C460963}" srcOrd="4" destOrd="0" presId="urn:microsoft.com/office/officeart/2005/8/layout/pList1"/>
    <dgm:cxn modelId="{FDAC3D08-509C-47A2-9E41-1420F0092C35}" type="presParOf" srcId="{50D7AA0B-063C-4F78-AB82-22D59C460963}" destId="{EEEE062F-4223-43CF-A5CB-D1CA36881F41}" srcOrd="0" destOrd="0" presId="urn:microsoft.com/office/officeart/2005/8/layout/pList1"/>
    <dgm:cxn modelId="{F3F9B66D-D776-432F-A778-3B3BFEE4CE57}" type="presParOf" srcId="{50D7AA0B-063C-4F78-AB82-22D59C460963}" destId="{910D18FF-372D-4EDE-A353-E1CE14F431A8}" srcOrd="1" destOrd="0" presId="urn:microsoft.com/office/officeart/2005/8/layout/pList1"/>
    <dgm:cxn modelId="{59B66AD9-5860-4E24-A73E-9B97778B48DA}" type="presParOf" srcId="{ACEB2DCE-1507-4BEF-9336-7D4D016AA912}" destId="{B0AA5D31-8294-49E4-A508-177F62605FEA}" srcOrd="5" destOrd="0" presId="urn:microsoft.com/office/officeart/2005/8/layout/pList1"/>
    <dgm:cxn modelId="{1C403C0F-4CB6-4C80-A736-D896F4F76DC8}" type="presParOf" srcId="{ACEB2DCE-1507-4BEF-9336-7D4D016AA912}" destId="{E174224D-682C-4915-8F27-35193D583E37}" srcOrd="6" destOrd="0" presId="urn:microsoft.com/office/officeart/2005/8/layout/pList1"/>
    <dgm:cxn modelId="{E65BB0B3-E835-4B87-9AFC-FF02E4E85178}" type="presParOf" srcId="{E174224D-682C-4915-8F27-35193D583E37}" destId="{F8C1341D-A43C-4469-8C59-D3618FAAFD9B}" srcOrd="0" destOrd="0" presId="urn:microsoft.com/office/officeart/2005/8/layout/pList1"/>
    <dgm:cxn modelId="{CEFC53AB-76BB-4347-95AB-5BE29AD4C39A}" type="presParOf" srcId="{E174224D-682C-4915-8F27-35193D583E37}" destId="{13F432A1-54BB-4555-B342-E47B538D594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8A69E4-2DFD-44BC-B548-D13A9FE4C6CF}"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CA"/>
        </a:p>
      </dgm:t>
    </dgm:pt>
    <dgm:pt modelId="{9238198E-1166-41E3-8096-80349CB69726}">
      <dgm:prSet phldrT="[Text]"/>
      <dgm:spPr/>
      <dgm:t>
        <a:bodyPr/>
        <a:lstStyle/>
        <a:p>
          <a:r>
            <a:rPr lang="en-CA" dirty="0">
              <a:solidFill>
                <a:schemeClr val="bg1"/>
              </a:solidFill>
            </a:rPr>
            <a:t>Use existing customer data to increase reach regarding promotions</a:t>
          </a:r>
        </a:p>
      </dgm:t>
    </dgm:pt>
    <dgm:pt modelId="{11A9A222-BBD3-4342-9CC0-E56A86B3ECCC}" type="parTrans" cxnId="{EADDE048-277F-44BA-AA79-3F45923BD881}">
      <dgm:prSet/>
      <dgm:spPr/>
      <dgm:t>
        <a:bodyPr/>
        <a:lstStyle/>
        <a:p>
          <a:endParaRPr lang="en-CA"/>
        </a:p>
      </dgm:t>
    </dgm:pt>
    <dgm:pt modelId="{4B701D9F-00AC-47F7-9DA0-B3FB36DFD2B7}" type="sibTrans" cxnId="{EADDE048-277F-44BA-AA79-3F45923BD881}">
      <dgm:prSet/>
      <dgm:spPr/>
      <dgm:t>
        <a:bodyPr/>
        <a:lstStyle/>
        <a:p>
          <a:endParaRPr lang="en-CA"/>
        </a:p>
      </dgm:t>
    </dgm:pt>
    <dgm:pt modelId="{7B734101-12CC-4CF7-A882-5989B7132E48}">
      <dgm:prSet phldrT="[Text]"/>
      <dgm:spPr/>
      <dgm:t>
        <a:bodyPr/>
        <a:lstStyle/>
        <a:p>
          <a:r>
            <a:rPr lang="en-CA" dirty="0">
              <a:solidFill>
                <a:schemeClr val="bg1"/>
              </a:solidFill>
            </a:rPr>
            <a:t>Increase incentives for referring customers </a:t>
          </a:r>
        </a:p>
      </dgm:t>
    </dgm:pt>
    <dgm:pt modelId="{327070BD-731A-4FB3-B96C-2B60DBDAE120}" type="parTrans" cxnId="{65C2CF40-042D-442E-BD25-DE7693F5756B}">
      <dgm:prSet/>
      <dgm:spPr/>
      <dgm:t>
        <a:bodyPr/>
        <a:lstStyle/>
        <a:p>
          <a:endParaRPr lang="en-CA"/>
        </a:p>
      </dgm:t>
    </dgm:pt>
    <dgm:pt modelId="{EF4CDA9B-6267-4908-AFB0-2A38BF4E7429}" type="sibTrans" cxnId="{65C2CF40-042D-442E-BD25-DE7693F5756B}">
      <dgm:prSet/>
      <dgm:spPr/>
      <dgm:t>
        <a:bodyPr/>
        <a:lstStyle/>
        <a:p>
          <a:endParaRPr lang="en-CA"/>
        </a:p>
      </dgm:t>
    </dgm:pt>
    <dgm:pt modelId="{5A49FB3B-FB92-408A-86DA-09F6C2870F56}">
      <dgm:prSet phldrT="[Text]"/>
      <dgm:spPr/>
      <dgm:t>
        <a:bodyPr/>
        <a:lstStyle/>
        <a:p>
          <a:r>
            <a:rPr lang="en-CA" dirty="0">
              <a:solidFill>
                <a:schemeClr val="bg1"/>
              </a:solidFill>
            </a:rPr>
            <a:t>Increase participation in events to improve brand activation</a:t>
          </a:r>
        </a:p>
      </dgm:t>
    </dgm:pt>
    <dgm:pt modelId="{EA7668F5-969D-41CA-921F-2C8F84CEB72B}" type="parTrans" cxnId="{9271CF8A-6929-464D-94DD-D15E2D6C9EDA}">
      <dgm:prSet/>
      <dgm:spPr/>
      <dgm:t>
        <a:bodyPr/>
        <a:lstStyle/>
        <a:p>
          <a:endParaRPr lang="en-CA"/>
        </a:p>
      </dgm:t>
    </dgm:pt>
    <dgm:pt modelId="{149140A7-2430-4046-A86A-3CD798E96B77}" type="sibTrans" cxnId="{9271CF8A-6929-464D-94DD-D15E2D6C9EDA}">
      <dgm:prSet/>
      <dgm:spPr/>
      <dgm:t>
        <a:bodyPr/>
        <a:lstStyle/>
        <a:p>
          <a:endParaRPr lang="en-CA"/>
        </a:p>
      </dgm:t>
    </dgm:pt>
    <dgm:pt modelId="{2A7BDBA2-CADB-4AB4-8A2F-C9895A56953E}">
      <dgm:prSet phldrT="[Text]"/>
      <dgm:spPr/>
      <dgm:t>
        <a:bodyPr/>
        <a:lstStyle/>
        <a:p>
          <a:r>
            <a:rPr lang="en-CA" dirty="0">
              <a:solidFill>
                <a:schemeClr val="bg1"/>
              </a:solidFill>
            </a:rPr>
            <a:t>Increase test and trial by offering promotions </a:t>
          </a:r>
        </a:p>
      </dgm:t>
    </dgm:pt>
    <dgm:pt modelId="{2C824482-EDB5-459B-AA0F-168CA508D7A4}" type="parTrans" cxnId="{10691140-DB96-47E9-B290-1069D4C07B1C}">
      <dgm:prSet/>
      <dgm:spPr/>
      <dgm:t>
        <a:bodyPr/>
        <a:lstStyle/>
        <a:p>
          <a:endParaRPr lang="en-CA"/>
        </a:p>
      </dgm:t>
    </dgm:pt>
    <dgm:pt modelId="{63748990-6A91-4D8C-B7F7-198012BA3493}" type="sibTrans" cxnId="{10691140-DB96-47E9-B290-1069D4C07B1C}">
      <dgm:prSet/>
      <dgm:spPr/>
      <dgm:t>
        <a:bodyPr/>
        <a:lstStyle/>
        <a:p>
          <a:endParaRPr lang="en-CA"/>
        </a:p>
      </dgm:t>
    </dgm:pt>
    <dgm:pt modelId="{18BAC5DF-DEF6-4639-B925-21DA37440610}">
      <dgm:prSet phldrT="[Text]"/>
      <dgm:spPr/>
      <dgm:t>
        <a:bodyPr/>
        <a:lstStyle/>
        <a:p>
          <a:r>
            <a:rPr lang="en-CA" dirty="0">
              <a:solidFill>
                <a:schemeClr val="bg1"/>
              </a:solidFill>
            </a:rPr>
            <a:t>Highlight two factors – value for money and reliability in all ads</a:t>
          </a:r>
        </a:p>
      </dgm:t>
    </dgm:pt>
    <dgm:pt modelId="{2181B107-D243-423C-A299-62261770BC9F}" type="parTrans" cxnId="{DE70CC1F-AEF1-4D86-9482-6B15E134D7F2}">
      <dgm:prSet/>
      <dgm:spPr/>
      <dgm:t>
        <a:bodyPr/>
        <a:lstStyle/>
        <a:p>
          <a:endParaRPr lang="en-CA"/>
        </a:p>
      </dgm:t>
    </dgm:pt>
    <dgm:pt modelId="{D11A87D1-375B-42D7-9B2B-1F1C7009FCC4}" type="sibTrans" cxnId="{DE70CC1F-AEF1-4D86-9482-6B15E134D7F2}">
      <dgm:prSet/>
      <dgm:spPr/>
      <dgm:t>
        <a:bodyPr/>
        <a:lstStyle/>
        <a:p>
          <a:endParaRPr lang="en-CA"/>
        </a:p>
      </dgm:t>
    </dgm:pt>
    <dgm:pt modelId="{905DD742-F500-48A8-97A3-C7600DB362E5}" type="pres">
      <dgm:prSet presAssocID="{348A69E4-2DFD-44BC-B548-D13A9FE4C6CF}" presName="diagram" presStyleCnt="0">
        <dgm:presLayoutVars>
          <dgm:dir/>
          <dgm:resizeHandles val="exact"/>
        </dgm:presLayoutVars>
      </dgm:prSet>
      <dgm:spPr/>
    </dgm:pt>
    <dgm:pt modelId="{3C3AF01B-43F5-4FC4-8E1B-A67C9B32952C}" type="pres">
      <dgm:prSet presAssocID="{9238198E-1166-41E3-8096-80349CB69726}" presName="node" presStyleLbl="node1" presStyleIdx="0" presStyleCnt="5">
        <dgm:presLayoutVars>
          <dgm:bulletEnabled val="1"/>
        </dgm:presLayoutVars>
      </dgm:prSet>
      <dgm:spPr/>
    </dgm:pt>
    <dgm:pt modelId="{63529AD1-9FE9-4939-A9C3-2ECE3162009C}" type="pres">
      <dgm:prSet presAssocID="{4B701D9F-00AC-47F7-9DA0-B3FB36DFD2B7}" presName="sibTrans" presStyleCnt="0"/>
      <dgm:spPr/>
    </dgm:pt>
    <dgm:pt modelId="{C8C22BE0-169B-47FD-B330-F5CF52A78EDC}" type="pres">
      <dgm:prSet presAssocID="{7B734101-12CC-4CF7-A882-5989B7132E48}" presName="node" presStyleLbl="node1" presStyleIdx="1" presStyleCnt="5">
        <dgm:presLayoutVars>
          <dgm:bulletEnabled val="1"/>
        </dgm:presLayoutVars>
      </dgm:prSet>
      <dgm:spPr/>
    </dgm:pt>
    <dgm:pt modelId="{FA80E810-D0E7-4920-81D1-6615BC781DA2}" type="pres">
      <dgm:prSet presAssocID="{EF4CDA9B-6267-4908-AFB0-2A38BF4E7429}" presName="sibTrans" presStyleCnt="0"/>
      <dgm:spPr/>
    </dgm:pt>
    <dgm:pt modelId="{F45432F5-9E85-455E-9DAA-B8CF48F8BA5D}" type="pres">
      <dgm:prSet presAssocID="{5A49FB3B-FB92-408A-86DA-09F6C2870F56}" presName="node" presStyleLbl="node1" presStyleIdx="2" presStyleCnt="5">
        <dgm:presLayoutVars>
          <dgm:bulletEnabled val="1"/>
        </dgm:presLayoutVars>
      </dgm:prSet>
      <dgm:spPr/>
    </dgm:pt>
    <dgm:pt modelId="{CABAAB22-27FE-4B46-9168-1C7021D06C79}" type="pres">
      <dgm:prSet presAssocID="{149140A7-2430-4046-A86A-3CD798E96B77}" presName="sibTrans" presStyleCnt="0"/>
      <dgm:spPr/>
    </dgm:pt>
    <dgm:pt modelId="{489DC1AE-DF8F-41CF-8464-43B1BB8DC72A}" type="pres">
      <dgm:prSet presAssocID="{2A7BDBA2-CADB-4AB4-8A2F-C9895A56953E}" presName="node" presStyleLbl="node1" presStyleIdx="3" presStyleCnt="5">
        <dgm:presLayoutVars>
          <dgm:bulletEnabled val="1"/>
        </dgm:presLayoutVars>
      </dgm:prSet>
      <dgm:spPr/>
    </dgm:pt>
    <dgm:pt modelId="{E453BDF5-475E-4F12-BAE3-B22DAF4AB9DE}" type="pres">
      <dgm:prSet presAssocID="{63748990-6A91-4D8C-B7F7-198012BA3493}" presName="sibTrans" presStyleCnt="0"/>
      <dgm:spPr/>
    </dgm:pt>
    <dgm:pt modelId="{6A363025-C453-4AA7-857A-65D94ABE5F8A}" type="pres">
      <dgm:prSet presAssocID="{18BAC5DF-DEF6-4639-B925-21DA37440610}" presName="node" presStyleLbl="node1" presStyleIdx="4" presStyleCnt="5">
        <dgm:presLayoutVars>
          <dgm:bulletEnabled val="1"/>
        </dgm:presLayoutVars>
      </dgm:prSet>
      <dgm:spPr/>
    </dgm:pt>
  </dgm:ptLst>
  <dgm:cxnLst>
    <dgm:cxn modelId="{DE70CC1F-AEF1-4D86-9482-6B15E134D7F2}" srcId="{348A69E4-2DFD-44BC-B548-D13A9FE4C6CF}" destId="{18BAC5DF-DEF6-4639-B925-21DA37440610}" srcOrd="4" destOrd="0" parTransId="{2181B107-D243-423C-A299-62261770BC9F}" sibTransId="{D11A87D1-375B-42D7-9B2B-1F1C7009FCC4}"/>
    <dgm:cxn modelId="{D4AEFB29-9741-4113-AB74-068C76C7FF8D}" type="presOf" srcId="{7B734101-12CC-4CF7-A882-5989B7132E48}" destId="{C8C22BE0-169B-47FD-B330-F5CF52A78EDC}" srcOrd="0" destOrd="0" presId="urn:microsoft.com/office/officeart/2005/8/layout/default"/>
    <dgm:cxn modelId="{10691140-DB96-47E9-B290-1069D4C07B1C}" srcId="{348A69E4-2DFD-44BC-B548-D13A9FE4C6CF}" destId="{2A7BDBA2-CADB-4AB4-8A2F-C9895A56953E}" srcOrd="3" destOrd="0" parTransId="{2C824482-EDB5-459B-AA0F-168CA508D7A4}" sibTransId="{63748990-6A91-4D8C-B7F7-198012BA3493}"/>
    <dgm:cxn modelId="{65C2CF40-042D-442E-BD25-DE7693F5756B}" srcId="{348A69E4-2DFD-44BC-B548-D13A9FE4C6CF}" destId="{7B734101-12CC-4CF7-A882-5989B7132E48}" srcOrd="1" destOrd="0" parTransId="{327070BD-731A-4FB3-B96C-2B60DBDAE120}" sibTransId="{EF4CDA9B-6267-4908-AFB0-2A38BF4E7429}"/>
    <dgm:cxn modelId="{89606843-40C5-40C2-8882-64ADBCB0F1FA}" type="presOf" srcId="{9238198E-1166-41E3-8096-80349CB69726}" destId="{3C3AF01B-43F5-4FC4-8E1B-A67C9B32952C}" srcOrd="0" destOrd="0" presId="urn:microsoft.com/office/officeart/2005/8/layout/default"/>
    <dgm:cxn modelId="{EADDE048-277F-44BA-AA79-3F45923BD881}" srcId="{348A69E4-2DFD-44BC-B548-D13A9FE4C6CF}" destId="{9238198E-1166-41E3-8096-80349CB69726}" srcOrd="0" destOrd="0" parTransId="{11A9A222-BBD3-4342-9CC0-E56A86B3ECCC}" sibTransId="{4B701D9F-00AC-47F7-9DA0-B3FB36DFD2B7}"/>
    <dgm:cxn modelId="{0E563F84-1C7B-4736-AFEC-9EDC4BDF05FC}" type="presOf" srcId="{5A49FB3B-FB92-408A-86DA-09F6C2870F56}" destId="{F45432F5-9E85-455E-9DAA-B8CF48F8BA5D}" srcOrd="0" destOrd="0" presId="urn:microsoft.com/office/officeart/2005/8/layout/default"/>
    <dgm:cxn modelId="{9271CF8A-6929-464D-94DD-D15E2D6C9EDA}" srcId="{348A69E4-2DFD-44BC-B548-D13A9FE4C6CF}" destId="{5A49FB3B-FB92-408A-86DA-09F6C2870F56}" srcOrd="2" destOrd="0" parTransId="{EA7668F5-969D-41CA-921F-2C8F84CEB72B}" sibTransId="{149140A7-2430-4046-A86A-3CD798E96B77}"/>
    <dgm:cxn modelId="{B0F22C94-F639-4259-A140-F2D62DE19D15}" type="presOf" srcId="{18BAC5DF-DEF6-4639-B925-21DA37440610}" destId="{6A363025-C453-4AA7-857A-65D94ABE5F8A}" srcOrd="0" destOrd="0" presId="urn:microsoft.com/office/officeart/2005/8/layout/default"/>
    <dgm:cxn modelId="{47CD969E-8798-4C21-AF72-C0964ECC6F4F}" type="presOf" srcId="{2A7BDBA2-CADB-4AB4-8A2F-C9895A56953E}" destId="{489DC1AE-DF8F-41CF-8464-43B1BB8DC72A}" srcOrd="0" destOrd="0" presId="urn:microsoft.com/office/officeart/2005/8/layout/default"/>
    <dgm:cxn modelId="{593E2EE2-AD98-4728-9CA9-014EDA7D26EE}" type="presOf" srcId="{348A69E4-2DFD-44BC-B548-D13A9FE4C6CF}" destId="{905DD742-F500-48A8-97A3-C7600DB362E5}" srcOrd="0" destOrd="0" presId="urn:microsoft.com/office/officeart/2005/8/layout/default"/>
    <dgm:cxn modelId="{5D99051D-FBFF-4EF8-82B4-2857AE030DA1}" type="presParOf" srcId="{905DD742-F500-48A8-97A3-C7600DB362E5}" destId="{3C3AF01B-43F5-4FC4-8E1B-A67C9B32952C}" srcOrd="0" destOrd="0" presId="urn:microsoft.com/office/officeart/2005/8/layout/default"/>
    <dgm:cxn modelId="{2A5B8613-183C-40E2-94FC-F9B59BA9A4FF}" type="presParOf" srcId="{905DD742-F500-48A8-97A3-C7600DB362E5}" destId="{63529AD1-9FE9-4939-A9C3-2ECE3162009C}" srcOrd="1" destOrd="0" presId="urn:microsoft.com/office/officeart/2005/8/layout/default"/>
    <dgm:cxn modelId="{E05E8796-7EED-42CE-832F-E56EE2AEFA4F}" type="presParOf" srcId="{905DD742-F500-48A8-97A3-C7600DB362E5}" destId="{C8C22BE0-169B-47FD-B330-F5CF52A78EDC}" srcOrd="2" destOrd="0" presId="urn:microsoft.com/office/officeart/2005/8/layout/default"/>
    <dgm:cxn modelId="{A47C0963-CE77-451F-BA44-1C131EB08BEE}" type="presParOf" srcId="{905DD742-F500-48A8-97A3-C7600DB362E5}" destId="{FA80E810-D0E7-4920-81D1-6615BC781DA2}" srcOrd="3" destOrd="0" presId="urn:microsoft.com/office/officeart/2005/8/layout/default"/>
    <dgm:cxn modelId="{1ED4EB03-F0DC-4470-8D24-1786A445EEB7}" type="presParOf" srcId="{905DD742-F500-48A8-97A3-C7600DB362E5}" destId="{F45432F5-9E85-455E-9DAA-B8CF48F8BA5D}" srcOrd="4" destOrd="0" presId="urn:microsoft.com/office/officeart/2005/8/layout/default"/>
    <dgm:cxn modelId="{33A6EEC3-1A85-4AB2-ADF4-F34B1002B348}" type="presParOf" srcId="{905DD742-F500-48A8-97A3-C7600DB362E5}" destId="{CABAAB22-27FE-4B46-9168-1C7021D06C79}" srcOrd="5" destOrd="0" presId="urn:microsoft.com/office/officeart/2005/8/layout/default"/>
    <dgm:cxn modelId="{D5B3F36C-EDA8-4694-B336-71D36A831F39}" type="presParOf" srcId="{905DD742-F500-48A8-97A3-C7600DB362E5}" destId="{489DC1AE-DF8F-41CF-8464-43B1BB8DC72A}" srcOrd="6" destOrd="0" presId="urn:microsoft.com/office/officeart/2005/8/layout/default"/>
    <dgm:cxn modelId="{C4CA0F4F-EFC6-48D4-81C1-5088ED318BDD}" type="presParOf" srcId="{905DD742-F500-48A8-97A3-C7600DB362E5}" destId="{E453BDF5-475E-4F12-BAE3-B22DAF4AB9DE}" srcOrd="7" destOrd="0" presId="urn:microsoft.com/office/officeart/2005/8/layout/default"/>
    <dgm:cxn modelId="{225FAEDD-A954-4607-9F3B-98C3214B439A}" type="presParOf" srcId="{905DD742-F500-48A8-97A3-C7600DB362E5}" destId="{6A363025-C453-4AA7-857A-65D94ABE5F8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8A69E4-2DFD-44BC-B548-D13A9FE4C6C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CA"/>
        </a:p>
      </dgm:t>
    </dgm:pt>
    <dgm:pt modelId="{9238198E-1166-41E3-8096-80349CB69726}">
      <dgm:prSet phldrT="[Text]"/>
      <dgm:spPr/>
      <dgm:t>
        <a:bodyPr/>
        <a:lstStyle/>
        <a:p>
          <a:r>
            <a:rPr lang="en-CA" dirty="0">
              <a:solidFill>
                <a:schemeClr val="bg1"/>
              </a:solidFill>
            </a:rPr>
            <a:t>Improve brand position in blogs &amp; other online touchpoints</a:t>
          </a:r>
        </a:p>
      </dgm:t>
    </dgm:pt>
    <dgm:pt modelId="{11A9A222-BBD3-4342-9CC0-E56A86B3ECCC}" type="parTrans" cxnId="{EADDE048-277F-44BA-AA79-3F45923BD881}">
      <dgm:prSet/>
      <dgm:spPr/>
      <dgm:t>
        <a:bodyPr/>
        <a:lstStyle/>
        <a:p>
          <a:endParaRPr lang="en-CA"/>
        </a:p>
      </dgm:t>
    </dgm:pt>
    <dgm:pt modelId="{4B701D9F-00AC-47F7-9DA0-B3FB36DFD2B7}" type="sibTrans" cxnId="{EADDE048-277F-44BA-AA79-3F45923BD881}">
      <dgm:prSet/>
      <dgm:spPr/>
      <dgm:t>
        <a:bodyPr/>
        <a:lstStyle/>
        <a:p>
          <a:endParaRPr lang="en-CA"/>
        </a:p>
      </dgm:t>
    </dgm:pt>
    <dgm:pt modelId="{7B734101-12CC-4CF7-A882-5989B7132E48}">
      <dgm:prSet phldrT="[Text]"/>
      <dgm:spPr/>
      <dgm:t>
        <a:bodyPr/>
        <a:lstStyle/>
        <a:p>
          <a:r>
            <a:rPr lang="en-CA" dirty="0">
              <a:solidFill>
                <a:schemeClr val="bg1"/>
              </a:solidFill>
            </a:rPr>
            <a:t>Develop Kia Stinger Owners’ Club and Kia Stinger App</a:t>
          </a:r>
        </a:p>
      </dgm:t>
    </dgm:pt>
    <dgm:pt modelId="{327070BD-731A-4FB3-B96C-2B60DBDAE120}" type="parTrans" cxnId="{65C2CF40-042D-442E-BD25-DE7693F5756B}">
      <dgm:prSet/>
      <dgm:spPr/>
      <dgm:t>
        <a:bodyPr/>
        <a:lstStyle/>
        <a:p>
          <a:endParaRPr lang="en-CA"/>
        </a:p>
      </dgm:t>
    </dgm:pt>
    <dgm:pt modelId="{EF4CDA9B-6267-4908-AFB0-2A38BF4E7429}" type="sibTrans" cxnId="{65C2CF40-042D-442E-BD25-DE7693F5756B}">
      <dgm:prSet/>
      <dgm:spPr/>
      <dgm:t>
        <a:bodyPr/>
        <a:lstStyle/>
        <a:p>
          <a:endParaRPr lang="en-CA"/>
        </a:p>
      </dgm:t>
    </dgm:pt>
    <dgm:pt modelId="{5A49FB3B-FB92-408A-86DA-09F6C2870F56}">
      <dgm:prSet phldrT="[Text]"/>
      <dgm:spPr/>
      <dgm:t>
        <a:bodyPr/>
        <a:lstStyle/>
        <a:p>
          <a:r>
            <a:rPr lang="en-CA" dirty="0">
              <a:solidFill>
                <a:schemeClr val="bg1"/>
              </a:solidFill>
            </a:rPr>
            <a:t>Use social media campaigns and connect with online influencers</a:t>
          </a:r>
        </a:p>
      </dgm:t>
    </dgm:pt>
    <dgm:pt modelId="{EA7668F5-969D-41CA-921F-2C8F84CEB72B}" type="parTrans" cxnId="{9271CF8A-6929-464D-94DD-D15E2D6C9EDA}">
      <dgm:prSet/>
      <dgm:spPr/>
      <dgm:t>
        <a:bodyPr/>
        <a:lstStyle/>
        <a:p>
          <a:endParaRPr lang="en-CA"/>
        </a:p>
      </dgm:t>
    </dgm:pt>
    <dgm:pt modelId="{149140A7-2430-4046-A86A-3CD798E96B77}" type="sibTrans" cxnId="{9271CF8A-6929-464D-94DD-D15E2D6C9EDA}">
      <dgm:prSet/>
      <dgm:spPr/>
      <dgm:t>
        <a:bodyPr/>
        <a:lstStyle/>
        <a:p>
          <a:endParaRPr lang="en-CA"/>
        </a:p>
      </dgm:t>
    </dgm:pt>
    <dgm:pt modelId="{2A7BDBA2-CADB-4AB4-8A2F-C9895A56953E}">
      <dgm:prSet phldrT="[Text]"/>
      <dgm:spPr/>
      <dgm:t>
        <a:bodyPr/>
        <a:lstStyle/>
        <a:p>
          <a:r>
            <a:rPr lang="en-CA" dirty="0">
              <a:solidFill>
                <a:schemeClr val="bg1"/>
              </a:solidFill>
            </a:rPr>
            <a:t>Support a worthy cause with your message</a:t>
          </a:r>
        </a:p>
      </dgm:t>
    </dgm:pt>
    <dgm:pt modelId="{2C824482-EDB5-459B-AA0F-168CA508D7A4}" type="parTrans" cxnId="{10691140-DB96-47E9-B290-1069D4C07B1C}">
      <dgm:prSet/>
      <dgm:spPr/>
      <dgm:t>
        <a:bodyPr/>
        <a:lstStyle/>
        <a:p>
          <a:endParaRPr lang="en-CA"/>
        </a:p>
      </dgm:t>
    </dgm:pt>
    <dgm:pt modelId="{63748990-6A91-4D8C-B7F7-198012BA3493}" type="sibTrans" cxnId="{10691140-DB96-47E9-B290-1069D4C07B1C}">
      <dgm:prSet/>
      <dgm:spPr/>
      <dgm:t>
        <a:bodyPr/>
        <a:lstStyle/>
        <a:p>
          <a:endParaRPr lang="en-CA"/>
        </a:p>
      </dgm:t>
    </dgm:pt>
    <dgm:pt modelId="{18BAC5DF-DEF6-4639-B925-21DA37440610}">
      <dgm:prSet phldrT="[Text]"/>
      <dgm:spPr/>
      <dgm:t>
        <a:bodyPr/>
        <a:lstStyle/>
        <a:p>
          <a:r>
            <a:rPr lang="en-CA" dirty="0">
              <a:solidFill>
                <a:schemeClr val="bg1"/>
              </a:solidFill>
            </a:rPr>
            <a:t>Create an experience to improve participation for sharing online</a:t>
          </a:r>
        </a:p>
      </dgm:t>
    </dgm:pt>
    <dgm:pt modelId="{2181B107-D243-423C-A299-62261770BC9F}" type="parTrans" cxnId="{DE70CC1F-AEF1-4D86-9482-6B15E134D7F2}">
      <dgm:prSet/>
      <dgm:spPr/>
      <dgm:t>
        <a:bodyPr/>
        <a:lstStyle/>
        <a:p>
          <a:endParaRPr lang="en-CA"/>
        </a:p>
      </dgm:t>
    </dgm:pt>
    <dgm:pt modelId="{D11A87D1-375B-42D7-9B2B-1F1C7009FCC4}" type="sibTrans" cxnId="{DE70CC1F-AEF1-4D86-9482-6B15E134D7F2}">
      <dgm:prSet/>
      <dgm:spPr/>
      <dgm:t>
        <a:bodyPr/>
        <a:lstStyle/>
        <a:p>
          <a:endParaRPr lang="en-CA"/>
        </a:p>
      </dgm:t>
    </dgm:pt>
    <dgm:pt modelId="{905DD742-F500-48A8-97A3-C7600DB362E5}" type="pres">
      <dgm:prSet presAssocID="{348A69E4-2DFD-44BC-B548-D13A9FE4C6CF}" presName="diagram" presStyleCnt="0">
        <dgm:presLayoutVars>
          <dgm:dir/>
          <dgm:resizeHandles val="exact"/>
        </dgm:presLayoutVars>
      </dgm:prSet>
      <dgm:spPr/>
    </dgm:pt>
    <dgm:pt modelId="{3C3AF01B-43F5-4FC4-8E1B-A67C9B32952C}" type="pres">
      <dgm:prSet presAssocID="{9238198E-1166-41E3-8096-80349CB69726}" presName="node" presStyleLbl="node1" presStyleIdx="0" presStyleCnt="5">
        <dgm:presLayoutVars>
          <dgm:bulletEnabled val="1"/>
        </dgm:presLayoutVars>
      </dgm:prSet>
      <dgm:spPr/>
    </dgm:pt>
    <dgm:pt modelId="{63529AD1-9FE9-4939-A9C3-2ECE3162009C}" type="pres">
      <dgm:prSet presAssocID="{4B701D9F-00AC-47F7-9DA0-B3FB36DFD2B7}" presName="sibTrans" presStyleCnt="0"/>
      <dgm:spPr/>
    </dgm:pt>
    <dgm:pt modelId="{C8C22BE0-169B-47FD-B330-F5CF52A78EDC}" type="pres">
      <dgm:prSet presAssocID="{7B734101-12CC-4CF7-A882-5989B7132E48}" presName="node" presStyleLbl="node1" presStyleIdx="1" presStyleCnt="5">
        <dgm:presLayoutVars>
          <dgm:bulletEnabled val="1"/>
        </dgm:presLayoutVars>
      </dgm:prSet>
      <dgm:spPr/>
    </dgm:pt>
    <dgm:pt modelId="{FA80E810-D0E7-4920-81D1-6615BC781DA2}" type="pres">
      <dgm:prSet presAssocID="{EF4CDA9B-6267-4908-AFB0-2A38BF4E7429}" presName="sibTrans" presStyleCnt="0"/>
      <dgm:spPr/>
    </dgm:pt>
    <dgm:pt modelId="{F45432F5-9E85-455E-9DAA-B8CF48F8BA5D}" type="pres">
      <dgm:prSet presAssocID="{5A49FB3B-FB92-408A-86DA-09F6C2870F56}" presName="node" presStyleLbl="node1" presStyleIdx="2" presStyleCnt="5">
        <dgm:presLayoutVars>
          <dgm:bulletEnabled val="1"/>
        </dgm:presLayoutVars>
      </dgm:prSet>
      <dgm:spPr/>
    </dgm:pt>
    <dgm:pt modelId="{CABAAB22-27FE-4B46-9168-1C7021D06C79}" type="pres">
      <dgm:prSet presAssocID="{149140A7-2430-4046-A86A-3CD798E96B77}" presName="sibTrans" presStyleCnt="0"/>
      <dgm:spPr/>
    </dgm:pt>
    <dgm:pt modelId="{489DC1AE-DF8F-41CF-8464-43B1BB8DC72A}" type="pres">
      <dgm:prSet presAssocID="{2A7BDBA2-CADB-4AB4-8A2F-C9895A56953E}" presName="node" presStyleLbl="node1" presStyleIdx="3" presStyleCnt="5">
        <dgm:presLayoutVars>
          <dgm:bulletEnabled val="1"/>
        </dgm:presLayoutVars>
      </dgm:prSet>
      <dgm:spPr/>
    </dgm:pt>
    <dgm:pt modelId="{E453BDF5-475E-4F12-BAE3-B22DAF4AB9DE}" type="pres">
      <dgm:prSet presAssocID="{63748990-6A91-4D8C-B7F7-198012BA3493}" presName="sibTrans" presStyleCnt="0"/>
      <dgm:spPr/>
    </dgm:pt>
    <dgm:pt modelId="{6A363025-C453-4AA7-857A-65D94ABE5F8A}" type="pres">
      <dgm:prSet presAssocID="{18BAC5DF-DEF6-4639-B925-21DA37440610}" presName="node" presStyleLbl="node1" presStyleIdx="4" presStyleCnt="5">
        <dgm:presLayoutVars>
          <dgm:bulletEnabled val="1"/>
        </dgm:presLayoutVars>
      </dgm:prSet>
      <dgm:spPr/>
    </dgm:pt>
  </dgm:ptLst>
  <dgm:cxnLst>
    <dgm:cxn modelId="{DE70CC1F-AEF1-4D86-9482-6B15E134D7F2}" srcId="{348A69E4-2DFD-44BC-B548-D13A9FE4C6CF}" destId="{18BAC5DF-DEF6-4639-B925-21DA37440610}" srcOrd="4" destOrd="0" parTransId="{2181B107-D243-423C-A299-62261770BC9F}" sibTransId="{D11A87D1-375B-42D7-9B2B-1F1C7009FCC4}"/>
    <dgm:cxn modelId="{D4AEFB29-9741-4113-AB74-068C76C7FF8D}" type="presOf" srcId="{7B734101-12CC-4CF7-A882-5989B7132E48}" destId="{C8C22BE0-169B-47FD-B330-F5CF52A78EDC}" srcOrd="0" destOrd="0" presId="urn:microsoft.com/office/officeart/2005/8/layout/default"/>
    <dgm:cxn modelId="{10691140-DB96-47E9-B290-1069D4C07B1C}" srcId="{348A69E4-2DFD-44BC-B548-D13A9FE4C6CF}" destId="{2A7BDBA2-CADB-4AB4-8A2F-C9895A56953E}" srcOrd="3" destOrd="0" parTransId="{2C824482-EDB5-459B-AA0F-168CA508D7A4}" sibTransId="{63748990-6A91-4D8C-B7F7-198012BA3493}"/>
    <dgm:cxn modelId="{65C2CF40-042D-442E-BD25-DE7693F5756B}" srcId="{348A69E4-2DFD-44BC-B548-D13A9FE4C6CF}" destId="{7B734101-12CC-4CF7-A882-5989B7132E48}" srcOrd="1" destOrd="0" parTransId="{327070BD-731A-4FB3-B96C-2B60DBDAE120}" sibTransId="{EF4CDA9B-6267-4908-AFB0-2A38BF4E7429}"/>
    <dgm:cxn modelId="{89606843-40C5-40C2-8882-64ADBCB0F1FA}" type="presOf" srcId="{9238198E-1166-41E3-8096-80349CB69726}" destId="{3C3AF01B-43F5-4FC4-8E1B-A67C9B32952C}" srcOrd="0" destOrd="0" presId="urn:microsoft.com/office/officeart/2005/8/layout/default"/>
    <dgm:cxn modelId="{EADDE048-277F-44BA-AA79-3F45923BD881}" srcId="{348A69E4-2DFD-44BC-B548-D13A9FE4C6CF}" destId="{9238198E-1166-41E3-8096-80349CB69726}" srcOrd="0" destOrd="0" parTransId="{11A9A222-BBD3-4342-9CC0-E56A86B3ECCC}" sibTransId="{4B701D9F-00AC-47F7-9DA0-B3FB36DFD2B7}"/>
    <dgm:cxn modelId="{0E563F84-1C7B-4736-AFEC-9EDC4BDF05FC}" type="presOf" srcId="{5A49FB3B-FB92-408A-86DA-09F6C2870F56}" destId="{F45432F5-9E85-455E-9DAA-B8CF48F8BA5D}" srcOrd="0" destOrd="0" presId="urn:microsoft.com/office/officeart/2005/8/layout/default"/>
    <dgm:cxn modelId="{9271CF8A-6929-464D-94DD-D15E2D6C9EDA}" srcId="{348A69E4-2DFD-44BC-B548-D13A9FE4C6CF}" destId="{5A49FB3B-FB92-408A-86DA-09F6C2870F56}" srcOrd="2" destOrd="0" parTransId="{EA7668F5-969D-41CA-921F-2C8F84CEB72B}" sibTransId="{149140A7-2430-4046-A86A-3CD798E96B77}"/>
    <dgm:cxn modelId="{B0F22C94-F639-4259-A140-F2D62DE19D15}" type="presOf" srcId="{18BAC5DF-DEF6-4639-B925-21DA37440610}" destId="{6A363025-C453-4AA7-857A-65D94ABE5F8A}" srcOrd="0" destOrd="0" presId="urn:microsoft.com/office/officeart/2005/8/layout/default"/>
    <dgm:cxn modelId="{47CD969E-8798-4C21-AF72-C0964ECC6F4F}" type="presOf" srcId="{2A7BDBA2-CADB-4AB4-8A2F-C9895A56953E}" destId="{489DC1AE-DF8F-41CF-8464-43B1BB8DC72A}" srcOrd="0" destOrd="0" presId="urn:microsoft.com/office/officeart/2005/8/layout/default"/>
    <dgm:cxn modelId="{593E2EE2-AD98-4728-9CA9-014EDA7D26EE}" type="presOf" srcId="{348A69E4-2DFD-44BC-B548-D13A9FE4C6CF}" destId="{905DD742-F500-48A8-97A3-C7600DB362E5}" srcOrd="0" destOrd="0" presId="urn:microsoft.com/office/officeart/2005/8/layout/default"/>
    <dgm:cxn modelId="{5D99051D-FBFF-4EF8-82B4-2857AE030DA1}" type="presParOf" srcId="{905DD742-F500-48A8-97A3-C7600DB362E5}" destId="{3C3AF01B-43F5-4FC4-8E1B-A67C9B32952C}" srcOrd="0" destOrd="0" presId="urn:microsoft.com/office/officeart/2005/8/layout/default"/>
    <dgm:cxn modelId="{2A5B8613-183C-40E2-94FC-F9B59BA9A4FF}" type="presParOf" srcId="{905DD742-F500-48A8-97A3-C7600DB362E5}" destId="{63529AD1-9FE9-4939-A9C3-2ECE3162009C}" srcOrd="1" destOrd="0" presId="urn:microsoft.com/office/officeart/2005/8/layout/default"/>
    <dgm:cxn modelId="{E05E8796-7EED-42CE-832F-E56EE2AEFA4F}" type="presParOf" srcId="{905DD742-F500-48A8-97A3-C7600DB362E5}" destId="{C8C22BE0-169B-47FD-B330-F5CF52A78EDC}" srcOrd="2" destOrd="0" presId="urn:microsoft.com/office/officeart/2005/8/layout/default"/>
    <dgm:cxn modelId="{A47C0963-CE77-451F-BA44-1C131EB08BEE}" type="presParOf" srcId="{905DD742-F500-48A8-97A3-C7600DB362E5}" destId="{FA80E810-D0E7-4920-81D1-6615BC781DA2}" srcOrd="3" destOrd="0" presId="urn:microsoft.com/office/officeart/2005/8/layout/default"/>
    <dgm:cxn modelId="{1ED4EB03-F0DC-4470-8D24-1786A445EEB7}" type="presParOf" srcId="{905DD742-F500-48A8-97A3-C7600DB362E5}" destId="{F45432F5-9E85-455E-9DAA-B8CF48F8BA5D}" srcOrd="4" destOrd="0" presId="urn:microsoft.com/office/officeart/2005/8/layout/default"/>
    <dgm:cxn modelId="{33A6EEC3-1A85-4AB2-ADF4-F34B1002B348}" type="presParOf" srcId="{905DD742-F500-48A8-97A3-C7600DB362E5}" destId="{CABAAB22-27FE-4B46-9168-1C7021D06C79}" srcOrd="5" destOrd="0" presId="urn:microsoft.com/office/officeart/2005/8/layout/default"/>
    <dgm:cxn modelId="{D5B3F36C-EDA8-4694-B336-71D36A831F39}" type="presParOf" srcId="{905DD742-F500-48A8-97A3-C7600DB362E5}" destId="{489DC1AE-DF8F-41CF-8464-43B1BB8DC72A}" srcOrd="6" destOrd="0" presId="urn:microsoft.com/office/officeart/2005/8/layout/default"/>
    <dgm:cxn modelId="{C4CA0F4F-EFC6-48D4-81C1-5088ED318BDD}" type="presParOf" srcId="{905DD742-F500-48A8-97A3-C7600DB362E5}" destId="{E453BDF5-475E-4F12-BAE3-B22DAF4AB9DE}" srcOrd="7" destOrd="0" presId="urn:microsoft.com/office/officeart/2005/8/layout/default"/>
    <dgm:cxn modelId="{225FAEDD-A954-4607-9F3B-98C3214B439A}" type="presParOf" srcId="{905DD742-F500-48A8-97A3-C7600DB362E5}" destId="{6A363025-C453-4AA7-857A-65D94ABE5F8A}"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F3DDA-D5AC-48DA-8B26-96F20919663A}">
      <dsp:nvSpPr>
        <dsp:cNvPr id="0" name=""/>
        <dsp:cNvSpPr/>
      </dsp:nvSpPr>
      <dsp:spPr>
        <a:xfrm>
          <a:off x="2372146" y="1519632"/>
          <a:ext cx="407552" cy="193957"/>
        </a:xfrm>
        <a:custGeom>
          <a:avLst/>
          <a:gdLst/>
          <a:ahLst/>
          <a:cxnLst/>
          <a:rect l="0" t="0" r="0" b="0"/>
          <a:pathLst>
            <a:path>
              <a:moveTo>
                <a:pt x="0" y="0"/>
              </a:moveTo>
              <a:lnTo>
                <a:pt x="0" y="132176"/>
              </a:lnTo>
              <a:lnTo>
                <a:pt x="407552" y="132176"/>
              </a:lnTo>
              <a:lnTo>
                <a:pt x="407552" y="1939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D958A6-07A9-44A3-96D1-E63FFD3DF20C}">
      <dsp:nvSpPr>
        <dsp:cNvPr id="0" name=""/>
        <dsp:cNvSpPr/>
      </dsp:nvSpPr>
      <dsp:spPr>
        <a:xfrm>
          <a:off x="1964594" y="1519632"/>
          <a:ext cx="407552" cy="193957"/>
        </a:xfrm>
        <a:custGeom>
          <a:avLst/>
          <a:gdLst/>
          <a:ahLst/>
          <a:cxnLst/>
          <a:rect l="0" t="0" r="0" b="0"/>
          <a:pathLst>
            <a:path>
              <a:moveTo>
                <a:pt x="407552" y="0"/>
              </a:moveTo>
              <a:lnTo>
                <a:pt x="407552" y="132176"/>
              </a:lnTo>
              <a:lnTo>
                <a:pt x="0" y="132176"/>
              </a:lnTo>
              <a:lnTo>
                <a:pt x="0" y="1939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5AF0DD-5D56-49F7-BA14-4ACE3759F707}">
      <dsp:nvSpPr>
        <dsp:cNvPr id="0" name=""/>
        <dsp:cNvSpPr/>
      </dsp:nvSpPr>
      <dsp:spPr>
        <a:xfrm>
          <a:off x="1557042" y="902190"/>
          <a:ext cx="815104" cy="193957"/>
        </a:xfrm>
        <a:custGeom>
          <a:avLst/>
          <a:gdLst/>
          <a:ahLst/>
          <a:cxnLst/>
          <a:rect l="0" t="0" r="0" b="0"/>
          <a:pathLst>
            <a:path>
              <a:moveTo>
                <a:pt x="0" y="0"/>
              </a:moveTo>
              <a:lnTo>
                <a:pt x="0" y="132176"/>
              </a:lnTo>
              <a:lnTo>
                <a:pt x="815104" y="132176"/>
              </a:lnTo>
              <a:lnTo>
                <a:pt x="815104" y="1939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D1909C-4A7D-4BA1-BE97-648AEA563C6D}">
      <dsp:nvSpPr>
        <dsp:cNvPr id="0" name=""/>
        <dsp:cNvSpPr/>
      </dsp:nvSpPr>
      <dsp:spPr>
        <a:xfrm>
          <a:off x="741937" y="1519632"/>
          <a:ext cx="407552" cy="193957"/>
        </a:xfrm>
        <a:custGeom>
          <a:avLst/>
          <a:gdLst/>
          <a:ahLst/>
          <a:cxnLst/>
          <a:rect l="0" t="0" r="0" b="0"/>
          <a:pathLst>
            <a:path>
              <a:moveTo>
                <a:pt x="0" y="0"/>
              </a:moveTo>
              <a:lnTo>
                <a:pt x="0" y="132176"/>
              </a:lnTo>
              <a:lnTo>
                <a:pt x="407552" y="132176"/>
              </a:lnTo>
              <a:lnTo>
                <a:pt x="407552" y="1939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E4FA4-F0EA-4F31-86BF-B91D108F746E}">
      <dsp:nvSpPr>
        <dsp:cNvPr id="0" name=""/>
        <dsp:cNvSpPr/>
      </dsp:nvSpPr>
      <dsp:spPr>
        <a:xfrm>
          <a:off x="334385" y="1519632"/>
          <a:ext cx="407552" cy="193957"/>
        </a:xfrm>
        <a:custGeom>
          <a:avLst/>
          <a:gdLst/>
          <a:ahLst/>
          <a:cxnLst/>
          <a:rect l="0" t="0" r="0" b="0"/>
          <a:pathLst>
            <a:path>
              <a:moveTo>
                <a:pt x="407552" y="0"/>
              </a:moveTo>
              <a:lnTo>
                <a:pt x="407552" y="132176"/>
              </a:lnTo>
              <a:lnTo>
                <a:pt x="0" y="132176"/>
              </a:lnTo>
              <a:lnTo>
                <a:pt x="0" y="1939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3096C6-34CB-4433-B331-257512A4002B}">
      <dsp:nvSpPr>
        <dsp:cNvPr id="0" name=""/>
        <dsp:cNvSpPr/>
      </dsp:nvSpPr>
      <dsp:spPr>
        <a:xfrm>
          <a:off x="741937" y="902190"/>
          <a:ext cx="815104" cy="193957"/>
        </a:xfrm>
        <a:custGeom>
          <a:avLst/>
          <a:gdLst/>
          <a:ahLst/>
          <a:cxnLst/>
          <a:rect l="0" t="0" r="0" b="0"/>
          <a:pathLst>
            <a:path>
              <a:moveTo>
                <a:pt x="815104" y="0"/>
              </a:moveTo>
              <a:lnTo>
                <a:pt x="815104" y="132176"/>
              </a:lnTo>
              <a:lnTo>
                <a:pt x="0" y="132176"/>
              </a:lnTo>
              <a:lnTo>
                <a:pt x="0" y="1939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FB0B6A-45A3-4757-B40F-36F5C5034B17}">
      <dsp:nvSpPr>
        <dsp:cNvPr id="0" name=""/>
        <dsp:cNvSpPr/>
      </dsp:nvSpPr>
      <dsp:spPr>
        <a:xfrm>
          <a:off x="1223590" y="478706"/>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78D576-27A5-4B31-8FA2-108F434A5DDE}">
      <dsp:nvSpPr>
        <dsp:cNvPr id="0" name=""/>
        <dsp:cNvSpPr/>
      </dsp:nvSpPr>
      <dsp:spPr>
        <a:xfrm>
          <a:off x="1297690" y="549102"/>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b="1" kern="1200" dirty="0" err="1">
              <a:solidFill>
                <a:srgbClr val="274E13"/>
              </a:solidFill>
              <a:latin typeface="Roboto"/>
            </a:rPr>
            <a:t>Market</a:t>
          </a:r>
          <a:r>
            <a:rPr lang="fr-FR" sz="600" b="1" kern="1200" dirty="0">
              <a:solidFill>
                <a:srgbClr val="274E13"/>
              </a:solidFill>
              <a:latin typeface="Roboto"/>
            </a:rPr>
            <a:t> Segmentation</a:t>
          </a:r>
          <a:endParaRPr lang="en-CA" sz="600" kern="1200" dirty="0"/>
        </a:p>
      </dsp:txBody>
      <dsp:txXfrm>
        <a:off x="1310093" y="561505"/>
        <a:ext cx="642097" cy="398677"/>
      </dsp:txXfrm>
    </dsp:sp>
    <dsp:sp modelId="{410B0BA1-A5FD-4A10-BB31-3BA980DE2BC4}">
      <dsp:nvSpPr>
        <dsp:cNvPr id="0" name=""/>
        <dsp:cNvSpPr/>
      </dsp:nvSpPr>
      <dsp:spPr>
        <a:xfrm>
          <a:off x="408486" y="1096148"/>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F0CA51-6053-4A66-AA01-2503E5308028}">
      <dsp:nvSpPr>
        <dsp:cNvPr id="0" name=""/>
        <dsp:cNvSpPr/>
      </dsp:nvSpPr>
      <dsp:spPr>
        <a:xfrm>
          <a:off x="482586" y="1166543"/>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b="1" kern="1200" dirty="0" err="1">
              <a:solidFill>
                <a:srgbClr val="274E13"/>
              </a:solidFill>
              <a:latin typeface="Roboto"/>
            </a:rPr>
            <a:t>Demographics</a:t>
          </a:r>
          <a:endParaRPr lang="en-CA" sz="600" kern="1200" dirty="0"/>
        </a:p>
      </dsp:txBody>
      <dsp:txXfrm>
        <a:off x="494989" y="1178946"/>
        <a:ext cx="642097" cy="398677"/>
      </dsp:txXfrm>
    </dsp:sp>
    <dsp:sp modelId="{46A92052-CF11-4889-8B5F-EEDB386676EE}">
      <dsp:nvSpPr>
        <dsp:cNvPr id="0" name=""/>
        <dsp:cNvSpPr/>
      </dsp:nvSpPr>
      <dsp:spPr>
        <a:xfrm>
          <a:off x="934" y="1713589"/>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4F23A-C33B-46A4-969D-AFAEB525631F}">
      <dsp:nvSpPr>
        <dsp:cNvPr id="0" name=""/>
        <dsp:cNvSpPr/>
      </dsp:nvSpPr>
      <dsp:spPr>
        <a:xfrm>
          <a:off x="75034" y="1783985"/>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solidFill>
                <a:srgbClr val="274E13"/>
              </a:solidFill>
              <a:latin typeface="Roboto"/>
            </a:rPr>
            <a:t>Age</a:t>
          </a:r>
          <a:endParaRPr lang="en-CA" sz="600" kern="1200" dirty="0"/>
        </a:p>
      </dsp:txBody>
      <dsp:txXfrm>
        <a:off x="87437" y="1796388"/>
        <a:ext cx="642097" cy="398677"/>
      </dsp:txXfrm>
    </dsp:sp>
    <dsp:sp modelId="{0A37A10D-8B5E-4D9E-BD5F-809E8F011CD1}">
      <dsp:nvSpPr>
        <dsp:cNvPr id="0" name=""/>
        <dsp:cNvSpPr/>
      </dsp:nvSpPr>
      <dsp:spPr>
        <a:xfrm>
          <a:off x="816038" y="1713589"/>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A52AB-5435-449F-A3A8-CAC53A499B2F}">
      <dsp:nvSpPr>
        <dsp:cNvPr id="0" name=""/>
        <dsp:cNvSpPr/>
      </dsp:nvSpPr>
      <dsp:spPr>
        <a:xfrm>
          <a:off x="890138" y="1783985"/>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err="1">
              <a:solidFill>
                <a:srgbClr val="274E13"/>
              </a:solidFill>
              <a:latin typeface="Roboto"/>
            </a:rPr>
            <a:t>Gender</a:t>
          </a:r>
          <a:endParaRPr lang="en-CA" sz="600" kern="1200" dirty="0"/>
        </a:p>
      </dsp:txBody>
      <dsp:txXfrm>
        <a:off x="902541" y="1796388"/>
        <a:ext cx="642097" cy="398677"/>
      </dsp:txXfrm>
    </dsp:sp>
    <dsp:sp modelId="{C7E8C64D-D240-4DB5-A72C-E91FFC775F87}">
      <dsp:nvSpPr>
        <dsp:cNvPr id="0" name=""/>
        <dsp:cNvSpPr/>
      </dsp:nvSpPr>
      <dsp:spPr>
        <a:xfrm>
          <a:off x="2038694" y="1096148"/>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58C94-799B-47B1-BA30-D13CE8A70AED}">
      <dsp:nvSpPr>
        <dsp:cNvPr id="0" name=""/>
        <dsp:cNvSpPr/>
      </dsp:nvSpPr>
      <dsp:spPr>
        <a:xfrm>
          <a:off x="2112795" y="1166543"/>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b="1" kern="1200" dirty="0" err="1">
              <a:solidFill>
                <a:srgbClr val="274E13"/>
              </a:solidFill>
              <a:latin typeface="Roboto"/>
            </a:rPr>
            <a:t>Psychographics</a:t>
          </a:r>
          <a:endParaRPr lang="en-CA" sz="600" kern="1200" dirty="0"/>
        </a:p>
      </dsp:txBody>
      <dsp:txXfrm>
        <a:off x="2125198" y="1178946"/>
        <a:ext cx="642097" cy="398677"/>
      </dsp:txXfrm>
    </dsp:sp>
    <dsp:sp modelId="{FF6DFB8C-DF56-4481-92CC-2055AA6EC5D0}">
      <dsp:nvSpPr>
        <dsp:cNvPr id="0" name=""/>
        <dsp:cNvSpPr/>
      </dsp:nvSpPr>
      <dsp:spPr>
        <a:xfrm>
          <a:off x="1631142" y="1713589"/>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06CD1-8B8D-4AC7-9386-6B2A252A2F04}">
      <dsp:nvSpPr>
        <dsp:cNvPr id="0" name=""/>
        <dsp:cNvSpPr/>
      </dsp:nvSpPr>
      <dsp:spPr>
        <a:xfrm>
          <a:off x="1705243" y="1783985"/>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CA" sz="600" kern="1200" dirty="0"/>
            <a:t>Culture</a:t>
          </a:r>
        </a:p>
      </dsp:txBody>
      <dsp:txXfrm>
        <a:off x="1717646" y="1796388"/>
        <a:ext cx="642097" cy="398677"/>
      </dsp:txXfrm>
    </dsp:sp>
    <dsp:sp modelId="{B922B4AD-91FF-4F86-A375-0A26ECC80ABB}">
      <dsp:nvSpPr>
        <dsp:cNvPr id="0" name=""/>
        <dsp:cNvSpPr/>
      </dsp:nvSpPr>
      <dsp:spPr>
        <a:xfrm>
          <a:off x="2446247" y="1713589"/>
          <a:ext cx="666903" cy="42348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93430-A9C2-42DF-ACC1-2F70A3FE7248}">
      <dsp:nvSpPr>
        <dsp:cNvPr id="0" name=""/>
        <dsp:cNvSpPr/>
      </dsp:nvSpPr>
      <dsp:spPr>
        <a:xfrm>
          <a:off x="2520347" y="1783985"/>
          <a:ext cx="666903" cy="42348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CA" sz="600" kern="1200" dirty="0"/>
            <a:t>Lifestyles</a:t>
          </a:r>
        </a:p>
      </dsp:txBody>
      <dsp:txXfrm>
        <a:off x="2532750" y="1796388"/>
        <a:ext cx="642097" cy="398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39B1A-BE92-42D0-BACE-D9C9FD8A9A80}">
      <dsp:nvSpPr>
        <dsp:cNvPr id="0" name=""/>
        <dsp:cNvSpPr/>
      </dsp:nvSpPr>
      <dsp:spPr>
        <a:xfrm>
          <a:off x="135634" y="1394"/>
          <a:ext cx="1959693" cy="1350228"/>
        </a:xfrm>
        <a:prstGeom prst="round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3000" b="-2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1503E2-6ED3-42F6-AC41-D6C5B9A2F847}">
      <dsp:nvSpPr>
        <dsp:cNvPr id="0" name=""/>
        <dsp:cNvSpPr/>
      </dsp:nvSpPr>
      <dsp:spPr>
        <a:xfrm>
          <a:off x="48859" y="1351623"/>
          <a:ext cx="1959693" cy="72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Highly Educated (50% have a Bachelors or master’s degree)</a:t>
          </a:r>
        </a:p>
      </dsp:txBody>
      <dsp:txXfrm>
        <a:off x="48859" y="1351623"/>
        <a:ext cx="1959693" cy="727046"/>
      </dsp:txXfrm>
    </dsp:sp>
    <dsp:sp modelId="{BC7EFF0C-2F0D-43C1-906E-F99DC925A023}">
      <dsp:nvSpPr>
        <dsp:cNvPr id="0" name=""/>
        <dsp:cNvSpPr/>
      </dsp:nvSpPr>
      <dsp:spPr>
        <a:xfrm>
          <a:off x="2204604" y="1394"/>
          <a:ext cx="1959693" cy="1350228"/>
        </a:xfrm>
        <a:prstGeom prst="round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 r="-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BCB3C-B1AF-4CA4-AEA1-B42F3DD06E30}">
      <dsp:nvSpPr>
        <dsp:cNvPr id="0" name=""/>
        <dsp:cNvSpPr/>
      </dsp:nvSpPr>
      <dsp:spPr>
        <a:xfrm>
          <a:off x="2204604" y="1351623"/>
          <a:ext cx="1959693" cy="72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They live with an average of 03 people</a:t>
          </a:r>
        </a:p>
      </dsp:txBody>
      <dsp:txXfrm>
        <a:off x="2204604" y="1351623"/>
        <a:ext cx="1959693" cy="727046"/>
      </dsp:txXfrm>
    </dsp:sp>
    <dsp:sp modelId="{EEEE062F-4223-43CF-A5CB-D1CA36881F41}">
      <dsp:nvSpPr>
        <dsp:cNvPr id="0" name=""/>
        <dsp:cNvSpPr/>
      </dsp:nvSpPr>
      <dsp:spPr>
        <a:xfrm>
          <a:off x="48859" y="2274638"/>
          <a:ext cx="1959693" cy="1350228"/>
        </a:xfrm>
        <a:prstGeom prst="round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D18FF-372D-4EDE-A353-E1CE14F431A8}">
      <dsp:nvSpPr>
        <dsp:cNvPr id="0" name=""/>
        <dsp:cNvSpPr/>
      </dsp:nvSpPr>
      <dsp:spPr>
        <a:xfrm>
          <a:off x="48859" y="3624867"/>
          <a:ext cx="1959693" cy="72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64% live with at least one other person that shops online</a:t>
          </a:r>
        </a:p>
      </dsp:txBody>
      <dsp:txXfrm>
        <a:off x="48859" y="3624867"/>
        <a:ext cx="1959693" cy="727046"/>
      </dsp:txXfrm>
    </dsp:sp>
    <dsp:sp modelId="{F8C1341D-A43C-4469-8C59-D3618FAAFD9B}">
      <dsp:nvSpPr>
        <dsp:cNvPr id="0" name=""/>
        <dsp:cNvSpPr/>
      </dsp:nvSpPr>
      <dsp:spPr>
        <a:xfrm>
          <a:off x="2204604" y="2274638"/>
          <a:ext cx="1959693" cy="1350228"/>
        </a:xfrm>
        <a:prstGeom prst="roundRect">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44000" b="-4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F432A1-54BB-4555-B342-E47B538D5945}">
      <dsp:nvSpPr>
        <dsp:cNvPr id="0" name=""/>
        <dsp:cNvSpPr/>
      </dsp:nvSpPr>
      <dsp:spPr>
        <a:xfrm>
          <a:off x="2204604" y="3624867"/>
          <a:ext cx="1959693" cy="72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They surf the web via mobile (51%), desktop (38%), tablet (11%)</a:t>
          </a:r>
        </a:p>
      </dsp:txBody>
      <dsp:txXfrm>
        <a:off x="2204604" y="3624867"/>
        <a:ext cx="1959693" cy="727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39B1A-BE92-42D0-BACE-D9C9FD8A9A80}">
      <dsp:nvSpPr>
        <dsp:cNvPr id="0" name=""/>
        <dsp:cNvSpPr/>
      </dsp:nvSpPr>
      <dsp:spPr>
        <a:xfrm>
          <a:off x="104998" y="753"/>
          <a:ext cx="1906228" cy="1313391"/>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1763" r="21763"/>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1503E2-6ED3-42F6-AC41-D6C5B9A2F847}">
      <dsp:nvSpPr>
        <dsp:cNvPr id="0" name=""/>
        <dsp:cNvSpPr/>
      </dsp:nvSpPr>
      <dsp:spPr>
        <a:xfrm>
          <a:off x="104998" y="1314144"/>
          <a:ext cx="1906228" cy="70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20% compare all-in costs </a:t>
          </a:r>
        </a:p>
      </dsp:txBody>
      <dsp:txXfrm>
        <a:off x="104998" y="1314144"/>
        <a:ext cx="1906228" cy="707210"/>
      </dsp:txXfrm>
    </dsp:sp>
    <dsp:sp modelId="{BC7EFF0C-2F0D-43C1-906E-F99DC925A023}">
      <dsp:nvSpPr>
        <dsp:cNvPr id="0" name=""/>
        <dsp:cNvSpPr/>
      </dsp:nvSpPr>
      <dsp:spPr>
        <a:xfrm>
          <a:off x="2201929" y="753"/>
          <a:ext cx="1906228" cy="1313391"/>
        </a:xfrm>
        <a:prstGeom prst="round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7000" b="-2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BCB3C-B1AF-4CA4-AEA1-B42F3DD06E30}">
      <dsp:nvSpPr>
        <dsp:cNvPr id="0" name=""/>
        <dsp:cNvSpPr/>
      </dsp:nvSpPr>
      <dsp:spPr>
        <a:xfrm>
          <a:off x="2201929" y="1314144"/>
          <a:ext cx="1906228" cy="70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31% trust customer ratings and reviews</a:t>
          </a:r>
        </a:p>
      </dsp:txBody>
      <dsp:txXfrm>
        <a:off x="2201929" y="1314144"/>
        <a:ext cx="1906228" cy="707210"/>
      </dsp:txXfrm>
    </dsp:sp>
    <dsp:sp modelId="{EEEE062F-4223-43CF-A5CB-D1CA36881F41}">
      <dsp:nvSpPr>
        <dsp:cNvPr id="0" name=""/>
        <dsp:cNvSpPr/>
      </dsp:nvSpPr>
      <dsp:spPr>
        <a:xfrm>
          <a:off x="104998" y="2211978"/>
          <a:ext cx="1906228" cy="1313391"/>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5550" r="1555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D18FF-372D-4EDE-A353-E1CE14F431A8}">
      <dsp:nvSpPr>
        <dsp:cNvPr id="0" name=""/>
        <dsp:cNvSpPr/>
      </dsp:nvSpPr>
      <dsp:spPr>
        <a:xfrm>
          <a:off x="104998" y="3525369"/>
          <a:ext cx="1906228" cy="70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19% check a company’s policy before purchase</a:t>
          </a:r>
        </a:p>
      </dsp:txBody>
      <dsp:txXfrm>
        <a:off x="104998" y="3525369"/>
        <a:ext cx="1906228" cy="707210"/>
      </dsp:txXfrm>
    </dsp:sp>
    <dsp:sp modelId="{F8C1341D-A43C-4469-8C59-D3618FAAFD9B}">
      <dsp:nvSpPr>
        <dsp:cNvPr id="0" name=""/>
        <dsp:cNvSpPr/>
      </dsp:nvSpPr>
      <dsp:spPr>
        <a:xfrm>
          <a:off x="2201929" y="2211978"/>
          <a:ext cx="1906228" cy="1313391"/>
        </a:xfrm>
        <a:prstGeom prst="roundRect">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F432A1-54BB-4555-B342-E47B538D5945}">
      <dsp:nvSpPr>
        <dsp:cNvPr id="0" name=""/>
        <dsp:cNvSpPr/>
      </dsp:nvSpPr>
      <dsp:spPr>
        <a:xfrm>
          <a:off x="2201929" y="3525369"/>
          <a:ext cx="1906228" cy="70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CA" sz="1300" kern="1200" dirty="0"/>
            <a:t>22% made a purchase after viewing social media</a:t>
          </a:r>
        </a:p>
      </dsp:txBody>
      <dsp:txXfrm>
        <a:off x="2201929" y="3525369"/>
        <a:ext cx="1906228" cy="7072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AF01B-43F5-4FC4-8E1B-A67C9B32952C}">
      <dsp:nvSpPr>
        <dsp:cNvPr id="0" name=""/>
        <dsp:cNvSpPr/>
      </dsp:nvSpPr>
      <dsp:spPr>
        <a:xfrm>
          <a:off x="461342" y="2261"/>
          <a:ext cx="1295223" cy="777134"/>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Use existing customer data to increase reach regarding promotions</a:t>
          </a:r>
        </a:p>
      </dsp:txBody>
      <dsp:txXfrm>
        <a:off x="461342" y="2261"/>
        <a:ext cx="1295223" cy="777134"/>
      </dsp:txXfrm>
    </dsp:sp>
    <dsp:sp modelId="{C8C22BE0-169B-47FD-B330-F5CF52A78EDC}">
      <dsp:nvSpPr>
        <dsp:cNvPr id="0" name=""/>
        <dsp:cNvSpPr/>
      </dsp:nvSpPr>
      <dsp:spPr>
        <a:xfrm>
          <a:off x="461342" y="908917"/>
          <a:ext cx="1295223" cy="777134"/>
        </a:xfrm>
        <a:prstGeom prst="rect">
          <a:avLst/>
        </a:prstGeom>
        <a:solidFill>
          <a:schemeClr val="accent4">
            <a:hueOff val="-1937799"/>
            <a:satOff val="5245"/>
            <a:lumOff val="-44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Increase incentives for referring customers </a:t>
          </a:r>
        </a:p>
      </dsp:txBody>
      <dsp:txXfrm>
        <a:off x="461342" y="908917"/>
        <a:ext cx="1295223" cy="777134"/>
      </dsp:txXfrm>
    </dsp:sp>
    <dsp:sp modelId="{F45432F5-9E85-455E-9DAA-B8CF48F8BA5D}">
      <dsp:nvSpPr>
        <dsp:cNvPr id="0" name=""/>
        <dsp:cNvSpPr/>
      </dsp:nvSpPr>
      <dsp:spPr>
        <a:xfrm>
          <a:off x="461342" y="1815574"/>
          <a:ext cx="1295223" cy="777134"/>
        </a:xfrm>
        <a:prstGeom prst="rect">
          <a:avLst/>
        </a:prstGeom>
        <a:solidFill>
          <a:schemeClr val="accent4">
            <a:hueOff val="-3875598"/>
            <a:satOff val="10489"/>
            <a:lumOff val="-88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Increase participation in events to improve brand activation</a:t>
          </a:r>
        </a:p>
      </dsp:txBody>
      <dsp:txXfrm>
        <a:off x="461342" y="1815574"/>
        <a:ext cx="1295223" cy="777134"/>
      </dsp:txXfrm>
    </dsp:sp>
    <dsp:sp modelId="{489DC1AE-DF8F-41CF-8464-43B1BB8DC72A}">
      <dsp:nvSpPr>
        <dsp:cNvPr id="0" name=""/>
        <dsp:cNvSpPr/>
      </dsp:nvSpPr>
      <dsp:spPr>
        <a:xfrm>
          <a:off x="461342" y="2722230"/>
          <a:ext cx="1295223" cy="777134"/>
        </a:xfrm>
        <a:prstGeom prst="rect">
          <a:avLst/>
        </a:prstGeom>
        <a:solidFill>
          <a:schemeClr val="accent4">
            <a:hueOff val="-5813396"/>
            <a:satOff val="15734"/>
            <a:lumOff val="-132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Increase test and trial by offering promotions </a:t>
          </a:r>
        </a:p>
      </dsp:txBody>
      <dsp:txXfrm>
        <a:off x="461342" y="2722230"/>
        <a:ext cx="1295223" cy="777134"/>
      </dsp:txXfrm>
    </dsp:sp>
    <dsp:sp modelId="{6A363025-C453-4AA7-857A-65D94ABE5F8A}">
      <dsp:nvSpPr>
        <dsp:cNvPr id="0" name=""/>
        <dsp:cNvSpPr/>
      </dsp:nvSpPr>
      <dsp:spPr>
        <a:xfrm>
          <a:off x="461342" y="3628887"/>
          <a:ext cx="1295223" cy="777134"/>
        </a:xfrm>
        <a:prstGeom prst="rect">
          <a:avLst/>
        </a:prstGeom>
        <a:solidFill>
          <a:schemeClr val="accent4">
            <a:hueOff val="-7751195"/>
            <a:satOff val="20978"/>
            <a:lumOff val="-176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Highlight two factors – value for money and reliability in all ads</a:t>
          </a:r>
        </a:p>
      </dsp:txBody>
      <dsp:txXfrm>
        <a:off x="461342" y="3628887"/>
        <a:ext cx="1295223" cy="7771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AF01B-43F5-4FC4-8E1B-A67C9B32952C}">
      <dsp:nvSpPr>
        <dsp:cNvPr id="0" name=""/>
        <dsp:cNvSpPr/>
      </dsp:nvSpPr>
      <dsp:spPr>
        <a:xfrm>
          <a:off x="596257" y="3452"/>
          <a:ext cx="1294522" cy="776713"/>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Improve brand position in blogs &amp; other online touchpoints</a:t>
          </a:r>
        </a:p>
      </dsp:txBody>
      <dsp:txXfrm>
        <a:off x="596257" y="3452"/>
        <a:ext cx="1294522" cy="776713"/>
      </dsp:txXfrm>
    </dsp:sp>
    <dsp:sp modelId="{C8C22BE0-169B-47FD-B330-F5CF52A78EDC}">
      <dsp:nvSpPr>
        <dsp:cNvPr id="0" name=""/>
        <dsp:cNvSpPr/>
      </dsp:nvSpPr>
      <dsp:spPr>
        <a:xfrm>
          <a:off x="596257" y="909618"/>
          <a:ext cx="1294522" cy="776713"/>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Develop Kia Stinger Owners’ Club and Kia Stinger App</a:t>
          </a:r>
        </a:p>
      </dsp:txBody>
      <dsp:txXfrm>
        <a:off x="596257" y="909618"/>
        <a:ext cx="1294522" cy="776713"/>
      </dsp:txXfrm>
    </dsp:sp>
    <dsp:sp modelId="{F45432F5-9E85-455E-9DAA-B8CF48F8BA5D}">
      <dsp:nvSpPr>
        <dsp:cNvPr id="0" name=""/>
        <dsp:cNvSpPr/>
      </dsp:nvSpPr>
      <dsp:spPr>
        <a:xfrm>
          <a:off x="596257" y="1815784"/>
          <a:ext cx="1294522" cy="776713"/>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Use social media campaigns and connect with online influencers</a:t>
          </a:r>
        </a:p>
      </dsp:txBody>
      <dsp:txXfrm>
        <a:off x="596257" y="1815784"/>
        <a:ext cx="1294522" cy="776713"/>
      </dsp:txXfrm>
    </dsp:sp>
    <dsp:sp modelId="{489DC1AE-DF8F-41CF-8464-43B1BB8DC72A}">
      <dsp:nvSpPr>
        <dsp:cNvPr id="0" name=""/>
        <dsp:cNvSpPr/>
      </dsp:nvSpPr>
      <dsp:spPr>
        <a:xfrm>
          <a:off x="596257" y="2721950"/>
          <a:ext cx="1294522" cy="776713"/>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Support a worthy cause with your message</a:t>
          </a:r>
        </a:p>
      </dsp:txBody>
      <dsp:txXfrm>
        <a:off x="596257" y="2721950"/>
        <a:ext cx="1294522" cy="776713"/>
      </dsp:txXfrm>
    </dsp:sp>
    <dsp:sp modelId="{6A363025-C453-4AA7-857A-65D94ABE5F8A}">
      <dsp:nvSpPr>
        <dsp:cNvPr id="0" name=""/>
        <dsp:cNvSpPr/>
      </dsp:nvSpPr>
      <dsp:spPr>
        <a:xfrm>
          <a:off x="596257" y="3628116"/>
          <a:ext cx="1294522" cy="776713"/>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kern="1200" dirty="0">
              <a:solidFill>
                <a:schemeClr val="bg1"/>
              </a:solidFill>
            </a:rPr>
            <a:t>Create an experience to improve participation for sharing online</a:t>
          </a:r>
        </a:p>
      </dsp:txBody>
      <dsp:txXfrm>
        <a:off x="596257" y="3628116"/>
        <a:ext cx="1294522" cy="7767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3A3E3B5-3C0F-4FCC-99FF-E02E16DDA4D6}"/>
              </a:ext>
            </a:extLst>
          </p:cNvPr>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pPr rtl="0"/>
            <a:endParaRPr lang="fr-CA"/>
          </a:p>
        </p:txBody>
      </p:sp>
      <p:sp>
        <p:nvSpPr>
          <p:cNvPr id="3" name="Espace réservé de la date 2">
            <a:extLst>
              <a:ext uri="{FF2B5EF4-FFF2-40B4-BE49-F238E27FC236}">
                <a16:creationId xmlns:a16="http://schemas.microsoft.com/office/drawing/2014/main" id="{557AA3CA-F615-41CD-B45B-373984C9555E}"/>
              </a:ext>
            </a:extLst>
          </p:cNvPr>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pPr rtl="0"/>
            <a:fld id="{5B2DF771-7769-4885-A298-E88D9272C4D9}" type="datetime1">
              <a:rPr lang="fr-CA" smtClean="0"/>
              <a:t>2019-09-10</a:t>
            </a:fld>
            <a:endParaRPr lang="fr-CA"/>
          </a:p>
        </p:txBody>
      </p:sp>
      <p:sp>
        <p:nvSpPr>
          <p:cNvPr id="4" name="Espace réservé du pied de page 3">
            <a:extLst>
              <a:ext uri="{FF2B5EF4-FFF2-40B4-BE49-F238E27FC236}">
                <a16:creationId xmlns:a16="http://schemas.microsoft.com/office/drawing/2014/main" id="{9DC61D4D-C2A2-49AE-B174-07713FDC4C66}"/>
              </a:ext>
            </a:extLst>
          </p:cNvPr>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pPr rtl="0"/>
            <a:endParaRPr lang="fr-CA"/>
          </a:p>
        </p:txBody>
      </p:sp>
      <p:sp>
        <p:nvSpPr>
          <p:cNvPr id="5" name="Espace réservé du numéro de diapositive 4">
            <a:extLst>
              <a:ext uri="{FF2B5EF4-FFF2-40B4-BE49-F238E27FC236}">
                <a16:creationId xmlns:a16="http://schemas.microsoft.com/office/drawing/2014/main" id="{DE7EFAC3-93A5-4E12-A48D-261E2EE461C1}"/>
              </a:ext>
            </a:extLst>
          </p:cNvPr>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pPr rtl="0"/>
            <a:fld id="{BC1D3E25-7116-47ED-B061-426087685ED1}" type="slidenum">
              <a:rPr lang="fr-CA" smtClean="0"/>
              <a:t>‹#›</a:t>
            </a:fld>
            <a:endParaRPr lang="fr-CA"/>
          </a:p>
        </p:txBody>
      </p:sp>
    </p:spTree>
    <p:extLst>
      <p:ext uri="{BB962C8B-B14F-4D97-AF65-F5344CB8AC3E}">
        <p14:creationId xmlns:p14="http://schemas.microsoft.com/office/powerpoint/2010/main" val="31207784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pPr rtl="0"/>
            <a:endParaRPr lang="fr-CA" noProof="0"/>
          </a:p>
        </p:txBody>
      </p:sp>
      <p:sp>
        <p:nvSpPr>
          <p:cNvPr id="3" name="Espace réservé de la date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pPr rtl="0"/>
            <a:fld id="{3A10611B-8DED-4827-9E73-8D0F3A3BB2B3}" type="datetime1">
              <a:rPr lang="fr-CA" noProof="0" smtClean="0"/>
              <a:t>2019-09-10</a:t>
            </a:fld>
            <a:endParaRPr lang="fr-CA" noProof="0"/>
          </a:p>
        </p:txBody>
      </p:sp>
      <p:sp>
        <p:nvSpPr>
          <p:cNvPr id="4" name="Espace réservé de l’image des diapositives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pPr rtl="0"/>
            <a:endParaRPr lang="fr-CA" noProof="0"/>
          </a:p>
        </p:txBody>
      </p:sp>
      <p:sp>
        <p:nvSpPr>
          <p:cNvPr id="5" name="Espace réservé des commentaire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6" name="Espace réservé du pied de page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pPr rtl="0"/>
            <a:endParaRPr lang="fr-CA" noProof="0"/>
          </a:p>
        </p:txBody>
      </p:sp>
      <p:sp>
        <p:nvSpPr>
          <p:cNvPr id="7" name="Espace réservé du numéro de diapositive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pPr rtl="0"/>
            <a:fld id="{8F23C94F-1AC3-4D46-8131-A90B961F865B}" type="slidenum">
              <a:rPr lang="fr-CA" noProof="0" smtClean="0"/>
              <a:t>‹#›</a:t>
            </a:fld>
            <a:endParaRPr lang="fr-CA" noProof="0"/>
          </a:p>
        </p:txBody>
      </p:sp>
    </p:spTree>
    <p:extLst>
      <p:ext uri="{BB962C8B-B14F-4D97-AF65-F5344CB8AC3E}">
        <p14:creationId xmlns:p14="http://schemas.microsoft.com/office/powerpoint/2010/main" val="22404010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150.statcan.gc.ca/n1/pub/11-626-x/11-626-x2019006-eng.htm#n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defTabSz="924916"/>
            <a:r>
              <a:rPr lang="en-CA" dirty="0"/>
              <a:t>First of all I would like to offer my sincere thanks to all of  you for providing me the chance to work over a project that helped me to understand and analyze the Canadian automobile industry and gaining a good command of Power bi. In the presentation I would analyze the industry and will focus on Kia’s performance in the last 18 months.</a:t>
            </a:r>
          </a:p>
          <a:p>
            <a:pPr rtl="0"/>
            <a:endParaRPr lang="fr-FR" dirty="0"/>
          </a:p>
        </p:txBody>
      </p:sp>
      <p:sp>
        <p:nvSpPr>
          <p:cNvPr id="4" name="Espace réservé du numéro de diapositive 3"/>
          <p:cNvSpPr>
            <a:spLocks noGrp="1"/>
          </p:cNvSpPr>
          <p:nvPr>
            <p:ph type="sldNum" sz="quarter" idx="5"/>
          </p:nvPr>
        </p:nvSpPr>
        <p:spPr/>
        <p:txBody>
          <a:bodyPr rtlCol="0"/>
          <a:lstStyle/>
          <a:p>
            <a:pPr rtl="0"/>
            <a:fld id="{8F23C94F-1AC3-4D46-8131-A90B961F865B}" type="slidenum">
              <a:rPr lang="fr-FR" smtClean="0"/>
              <a:t>1</a:t>
            </a:fld>
            <a:endParaRPr lang="fr-FR"/>
          </a:p>
        </p:txBody>
      </p:sp>
    </p:spTree>
    <p:extLst>
      <p:ext uri="{BB962C8B-B14F-4D97-AF65-F5344CB8AC3E}">
        <p14:creationId xmlns:p14="http://schemas.microsoft.com/office/powerpoint/2010/main" val="3051254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Custometrs</a:t>
            </a:r>
            <a:r>
              <a:rPr lang="en-CA" dirty="0"/>
              <a:t> in Metros are most difficult to satisfy as they are have more media-</a:t>
            </a:r>
            <a:r>
              <a:rPr lang="en-CA" dirty="0" err="1"/>
              <a:t>savy</a:t>
            </a:r>
            <a:r>
              <a:rPr lang="en-CA" dirty="0"/>
              <a:t> and many other options and compare their vehicles with others. </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10</a:t>
            </a:fld>
            <a:endParaRPr lang="fr-CA" noProof="0"/>
          </a:p>
        </p:txBody>
      </p:sp>
    </p:spTree>
    <p:extLst>
      <p:ext uri="{BB962C8B-B14F-4D97-AF65-F5344CB8AC3E}">
        <p14:creationId xmlns:p14="http://schemas.microsoft.com/office/powerpoint/2010/main" val="75800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Luxury segment as the </a:t>
            </a:r>
            <a:r>
              <a:rPr lang="en-CA" dirty="0" err="1"/>
              <a:t>sleected</a:t>
            </a:r>
            <a:r>
              <a:rPr lang="en-CA" dirty="0"/>
              <a:t> one with all the trims. </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11</a:t>
            </a:fld>
            <a:endParaRPr lang="fr-CA" noProof="0"/>
          </a:p>
        </p:txBody>
      </p:sp>
    </p:spTree>
    <p:extLst>
      <p:ext uri="{BB962C8B-B14F-4D97-AF65-F5344CB8AC3E}">
        <p14:creationId xmlns:p14="http://schemas.microsoft.com/office/powerpoint/2010/main" val="4002704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12</a:t>
            </a:fld>
            <a:endParaRPr lang="fr-CA" noProof="0"/>
          </a:p>
        </p:txBody>
      </p:sp>
    </p:spTree>
    <p:extLst>
      <p:ext uri="{BB962C8B-B14F-4D97-AF65-F5344CB8AC3E}">
        <p14:creationId xmlns:p14="http://schemas.microsoft.com/office/powerpoint/2010/main" val="82612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8F23C94F-1AC3-4D46-8131-A90B961F865B}" type="slidenum">
              <a:rPr lang="fr-FR" smtClean="0"/>
              <a:t>13</a:t>
            </a:fld>
            <a:endParaRPr lang="fr-FR"/>
          </a:p>
        </p:txBody>
      </p:sp>
    </p:spTree>
    <p:extLst>
      <p:ext uri="{BB962C8B-B14F-4D97-AF65-F5344CB8AC3E}">
        <p14:creationId xmlns:p14="http://schemas.microsoft.com/office/powerpoint/2010/main" val="360454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14</a:t>
            </a:fld>
            <a:endParaRPr lang="fr-CA" noProof="0"/>
          </a:p>
        </p:txBody>
      </p:sp>
    </p:spTree>
    <p:extLst>
      <p:ext uri="{BB962C8B-B14F-4D97-AF65-F5344CB8AC3E}">
        <p14:creationId xmlns:p14="http://schemas.microsoft.com/office/powerpoint/2010/main" val="203232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F23C94F-1AC3-4D46-8131-A90B961F865B}" type="slidenum">
              <a:rPr lang="fr-FR" smtClean="0"/>
              <a:t>15</a:t>
            </a:fld>
            <a:endParaRPr lang="fr-FR"/>
          </a:p>
        </p:txBody>
      </p:sp>
    </p:spTree>
    <p:extLst>
      <p:ext uri="{BB962C8B-B14F-4D97-AF65-F5344CB8AC3E}">
        <p14:creationId xmlns:p14="http://schemas.microsoft.com/office/powerpoint/2010/main" val="2680162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16</a:t>
            </a:fld>
            <a:endParaRPr lang="fr-CA" noProof="0"/>
          </a:p>
        </p:txBody>
      </p:sp>
    </p:spTree>
    <p:extLst>
      <p:ext uri="{BB962C8B-B14F-4D97-AF65-F5344CB8AC3E}">
        <p14:creationId xmlns:p14="http://schemas.microsoft.com/office/powerpoint/2010/main" val="428855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Statista. (April 23, 2019). What brand is your primarily used car? [Graph]. In </a:t>
            </a:r>
            <a:r>
              <a:rPr lang="en-US" i="1" dirty="0"/>
              <a:t>Statista</a:t>
            </a:r>
            <a:r>
              <a:rPr lang="en-US" dirty="0"/>
              <a:t>. Retrieved August 29, 2019, from https://www.statista.com/forecasts/998455/car-usage-by-make-in-canada</a:t>
            </a:r>
          </a:p>
          <a:p>
            <a:endParaRPr lang="en-US" dirty="0"/>
          </a:p>
          <a:p>
            <a:pPr fontAlgn="base"/>
            <a:r>
              <a:rPr lang="en-US" dirty="0" err="1"/>
              <a:t>StatCan</a:t>
            </a:r>
            <a:r>
              <a:rPr lang="en-US" dirty="0"/>
              <a:t>. (March 23, 2019). Retail sales of new car dealers in Canada from 2012 to 2018 (in billion Canadian dollars)* [Graph]. In </a:t>
            </a:r>
            <a:r>
              <a:rPr lang="en-US" i="1" dirty="0"/>
              <a:t>Statista</a:t>
            </a:r>
            <a:r>
              <a:rPr lang="en-US" dirty="0"/>
              <a:t>. Retrieved August 29, 2019, from https://www.statista.com/statistics/431926/retail-sales-of-new-car-dealers-in-canada/</a:t>
            </a:r>
          </a:p>
          <a:p>
            <a:br>
              <a:rPr lang="en-US" dirty="0"/>
            </a:br>
            <a:r>
              <a:rPr lang="en-US" dirty="0" err="1"/>
              <a:t>StatCan</a:t>
            </a:r>
            <a:r>
              <a:rPr lang="en-US" dirty="0"/>
              <a:t>. (April 17, 2019). Vehicle sales in Canada from 2005 to 2018 (in units) [Graph]. In </a:t>
            </a:r>
            <a:r>
              <a:rPr lang="en-US" i="1" dirty="0"/>
              <a:t>Statista</a:t>
            </a:r>
            <a:r>
              <a:rPr lang="en-US" dirty="0"/>
              <a:t>. Retrieved August 29, 2019, from https://www.statista.com/statistics/265955/vehicle-sales-in-canada/</a:t>
            </a:r>
            <a:br>
              <a:rPr lang="en-US" dirty="0"/>
            </a:br>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17</a:t>
            </a:fld>
            <a:endParaRPr lang="fr-CA" noProof="0"/>
          </a:p>
        </p:txBody>
      </p:sp>
    </p:spTree>
    <p:extLst>
      <p:ext uri="{BB962C8B-B14F-4D97-AF65-F5344CB8AC3E}">
        <p14:creationId xmlns:p14="http://schemas.microsoft.com/office/powerpoint/2010/main" val="402248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F23C94F-1AC3-4D46-8131-A90B961F865B}" type="slidenum">
              <a:rPr lang="fr-FR" smtClean="0"/>
              <a:t>18</a:t>
            </a:fld>
            <a:endParaRPr lang="fr-FR"/>
          </a:p>
        </p:txBody>
      </p:sp>
    </p:spTree>
    <p:extLst>
      <p:ext uri="{BB962C8B-B14F-4D97-AF65-F5344CB8AC3E}">
        <p14:creationId xmlns:p14="http://schemas.microsoft.com/office/powerpoint/2010/main" val="202846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19</a:t>
            </a:fld>
            <a:endParaRPr lang="fr-CA" noProof="0"/>
          </a:p>
        </p:txBody>
      </p:sp>
    </p:spTree>
    <p:extLst>
      <p:ext uri="{BB962C8B-B14F-4D97-AF65-F5344CB8AC3E}">
        <p14:creationId xmlns:p14="http://schemas.microsoft.com/office/powerpoint/2010/main" val="95890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CA" dirty="0"/>
              <a:t>The first step towards the project started with the development of a framework that would help me in analysis and presentation flow for a better understanding of the results. The framework is based on the scope that was assigned to me. I was asked to develop a SWOT analysis of Kia and the action plan for increasing Stinger sales with a plan for 06 months and 5 years. The scope will be achieved by carrying out three additional tasks which are – using power BI for data analysis, using extra information if necessary and developing a presentation for sharing results. </a:t>
            </a:r>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a:t>
            </a:fld>
            <a:endParaRPr lang="fr-CA" noProof="0"/>
          </a:p>
        </p:txBody>
      </p:sp>
    </p:spTree>
    <p:extLst>
      <p:ext uri="{BB962C8B-B14F-4D97-AF65-F5344CB8AC3E}">
        <p14:creationId xmlns:p14="http://schemas.microsoft.com/office/powerpoint/2010/main" val="301435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20</a:t>
            </a:fld>
            <a:endParaRPr lang="fr-CA" noProof="0"/>
          </a:p>
        </p:txBody>
      </p:sp>
    </p:spTree>
    <p:extLst>
      <p:ext uri="{BB962C8B-B14F-4D97-AF65-F5344CB8AC3E}">
        <p14:creationId xmlns:p14="http://schemas.microsoft.com/office/powerpoint/2010/main" val="1650652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Knowing the fact that Stinger is a performance car and represents Kia in the Luxury Car category, potential customers should be grouped to improve customized messaging for an impact. Grouping can be carried out to achieve segmentation based on demographics or lifestyle. The idea is to carry out impactful marketing campaigns for increased sales. Through the segmentation process, we would also be able to understand our potential customers’ needs, aspirations and the best available mediums for communication. </a:t>
            </a:r>
          </a:p>
          <a:p>
            <a:r>
              <a:rPr lang="en-CA" dirty="0"/>
              <a:t>In the Canadian market, the millennial segment is an attractive segment for Stinger sales as they are huge in numbers, and they can afford a performance car. They are also intrinsically motivated and normally don’t buy anything out of mere necessity. They have the extra disposable income to spend on a luxury vehicle. Although they look for good bargains but love to have value-for-money for big-ticket items, that is what Stinger offers. If they are confident about a product then they would buy it rather they shop around. They are brand conscious as they love to share their experiences online with peers – they spend extra money on eating out and experiencing different things. They like to have interaction with their friends through social media. Majority of millennials are educated and are employed with minimum financial obligations. </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21</a:t>
            </a:fld>
            <a:endParaRPr lang="fr-CA" noProof="0"/>
          </a:p>
        </p:txBody>
      </p:sp>
    </p:spTree>
    <p:extLst>
      <p:ext uri="{BB962C8B-B14F-4D97-AF65-F5344CB8AC3E}">
        <p14:creationId xmlns:p14="http://schemas.microsoft.com/office/powerpoint/2010/main" val="115104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Stats Canada</a:t>
            </a:r>
          </a:p>
          <a:p>
            <a:r>
              <a:rPr lang="en-US" dirty="0"/>
              <a:t>Over the last decade, millennials began to enter the </a:t>
            </a:r>
            <a:r>
              <a:rPr lang="en-US" dirty="0" err="1"/>
              <a:t>labour</a:t>
            </a:r>
            <a:r>
              <a:rPr lang="en-US" dirty="0"/>
              <a:t> market or pursue post-secondary studies. Though early in their life cycle and their prime working years, millennials had higher real median after-tax household incomes than baby boomers or Gen-Xers at the same age. For example, adjusted household income for millennials between 25 and 34 years old reached $44,100 in 2016, compared to $33,300 for Gen-Xers at the same age in 1999 (Chart 1).</a:t>
            </a:r>
            <a:r>
              <a:rPr lang="en-US" u="sng" baseline="30000" dirty="0">
                <a:hlinkClick r:id="rId3"/>
              </a:rPr>
              <a:t>Note</a:t>
            </a:r>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22</a:t>
            </a:fld>
            <a:endParaRPr lang="fr-CA" noProof="0"/>
          </a:p>
        </p:txBody>
      </p:sp>
    </p:spTree>
    <p:extLst>
      <p:ext uri="{BB962C8B-B14F-4D97-AF65-F5344CB8AC3E}">
        <p14:creationId xmlns:p14="http://schemas.microsoft.com/office/powerpoint/2010/main" val="1146588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Canada Post </a:t>
            </a:r>
          </a:p>
          <a:p>
            <a:r>
              <a:rPr lang="en-CA" dirty="0"/>
              <a:t>This is a social media friendly segment which loves to follow what is going on social media. Ratings and references are the most important factors especially when it comes to purchasing a big-ticket item. They have the tendency to believe the unbiased reviewers rather than company’s ads. </a:t>
            </a:r>
            <a:r>
              <a:rPr lang="en-CA" dirty="0" err="1"/>
              <a:t>Youtube</a:t>
            </a:r>
            <a:r>
              <a:rPr lang="en-CA" dirty="0"/>
              <a:t> channels like </a:t>
            </a:r>
            <a:r>
              <a:rPr lang="en-CA" dirty="0" err="1"/>
              <a:t>Carwow</a:t>
            </a:r>
            <a:r>
              <a:rPr lang="en-CA" dirty="0"/>
              <a:t> (UK), James May (UK), Top Gear (UK), Redline reviews (USA), Doug </a:t>
            </a:r>
            <a:r>
              <a:rPr lang="en-CA" dirty="0" err="1"/>
              <a:t>DeMuro</a:t>
            </a:r>
            <a:r>
              <a:rPr lang="en-CA" dirty="0"/>
              <a:t> (USA), </a:t>
            </a:r>
            <a:r>
              <a:rPr lang="en-CA" dirty="0" err="1"/>
              <a:t>AutoExpert</a:t>
            </a:r>
            <a:r>
              <a:rPr lang="en-CA" dirty="0"/>
              <a:t> (Australia) and the </a:t>
            </a:r>
            <a:r>
              <a:rPr lang="en-CA" dirty="0" err="1"/>
              <a:t>StarighPipes</a:t>
            </a:r>
            <a:r>
              <a:rPr lang="en-CA" dirty="0"/>
              <a:t> (Canada) can play an important role in sales. </a:t>
            </a:r>
          </a:p>
          <a:p>
            <a:endParaRPr lang="en-CA" dirty="0"/>
          </a:p>
          <a:p>
            <a:pPr defTabSz="924916">
              <a:defRPr/>
            </a:pPr>
            <a:r>
              <a:rPr lang="en-US" dirty="0" err="1"/>
              <a:t>yconic</a:t>
            </a:r>
            <a:r>
              <a:rPr lang="en-US" dirty="0"/>
              <a:t>. (September 19, 2016). Car purchase considerations rated the highest by Gen Y and Z respondents in Canada as of 2016 [Graph]. In </a:t>
            </a:r>
            <a:r>
              <a:rPr lang="en-US" i="1" dirty="0"/>
              <a:t>Statista</a:t>
            </a:r>
            <a:r>
              <a:rPr lang="en-US" dirty="0"/>
              <a:t>. Retrieved August 29, 2019, from https://www.statista.com/statistics/610881/canada-main-car-purchase-considerations-by-gen-y-and-z/</a:t>
            </a:r>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23</a:t>
            </a:fld>
            <a:endParaRPr lang="fr-CA" noProof="0"/>
          </a:p>
        </p:txBody>
      </p:sp>
    </p:spTree>
    <p:extLst>
      <p:ext uri="{BB962C8B-B14F-4D97-AF65-F5344CB8AC3E}">
        <p14:creationId xmlns:p14="http://schemas.microsoft.com/office/powerpoint/2010/main" val="3682640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have a quick check of brand value, I carried out the social media analysis of Kia Canada and Kia Stinger Forum by using the Facebook pages. The two visualizations – Words Cloud and </a:t>
            </a:r>
            <a:r>
              <a:rPr lang="en-CA" dirty="0" err="1"/>
              <a:t>Treemap</a:t>
            </a:r>
            <a:r>
              <a:rPr lang="en-CA" dirty="0"/>
              <a:t> – provide a snapshot of the comments by the users. It can be observed that people are generally happy with Kia as a brand and Stinger as a product. </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24</a:t>
            </a:fld>
            <a:endParaRPr lang="fr-CA" noProof="0"/>
          </a:p>
        </p:txBody>
      </p:sp>
    </p:spTree>
    <p:extLst>
      <p:ext uri="{BB962C8B-B14F-4D97-AF65-F5344CB8AC3E}">
        <p14:creationId xmlns:p14="http://schemas.microsoft.com/office/powerpoint/2010/main" val="640732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25</a:t>
            </a:fld>
            <a:endParaRPr lang="fr-CA" noProof="0"/>
          </a:p>
        </p:txBody>
      </p:sp>
    </p:spTree>
    <p:extLst>
      <p:ext uri="{BB962C8B-B14F-4D97-AF65-F5344CB8AC3E}">
        <p14:creationId xmlns:p14="http://schemas.microsoft.com/office/powerpoint/2010/main" val="291296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26</a:t>
            </a:fld>
            <a:endParaRPr lang="fr-CA" noProof="0"/>
          </a:p>
        </p:txBody>
      </p:sp>
    </p:spTree>
    <p:extLst>
      <p:ext uri="{BB962C8B-B14F-4D97-AF65-F5344CB8AC3E}">
        <p14:creationId xmlns:p14="http://schemas.microsoft.com/office/powerpoint/2010/main" val="38629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3</a:t>
            </a:fld>
            <a:endParaRPr lang="fr-CA" noProof="0"/>
          </a:p>
        </p:txBody>
      </p:sp>
    </p:spTree>
    <p:extLst>
      <p:ext uri="{BB962C8B-B14F-4D97-AF65-F5344CB8AC3E}">
        <p14:creationId xmlns:p14="http://schemas.microsoft.com/office/powerpoint/2010/main" val="329621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CA" b="1" dirty="0"/>
              <a:t>Slide 04:</a:t>
            </a:r>
            <a:r>
              <a:rPr lang="en-CA" dirty="0"/>
              <a:t>  First I would like to give a snapshot of the Canadian automobile industry which is based on the data that I got and is of 18 months. We can see the most popular segments and the where most of the automobiles are sold. Two things are important here – first is Toronto as a market and second is SUV as the leading segment. Luxury segment comes at 09</a:t>
            </a:r>
            <a:r>
              <a:rPr lang="en-CA" baseline="30000" dirty="0"/>
              <a:t>th</a:t>
            </a:r>
            <a:r>
              <a:rPr lang="en-CA" dirty="0"/>
              <a:t> place in sales numbers. Importance of quarter 02 as compared to quarter 01. </a:t>
            </a:r>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4</a:t>
            </a:fld>
            <a:endParaRPr lang="fr-CA" noProof="0"/>
          </a:p>
        </p:txBody>
      </p:sp>
    </p:spTree>
    <p:extLst>
      <p:ext uri="{BB962C8B-B14F-4D97-AF65-F5344CB8AC3E}">
        <p14:creationId xmlns:p14="http://schemas.microsoft.com/office/powerpoint/2010/main" val="241150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Slide 05: </a:t>
            </a:r>
            <a:r>
              <a:rPr lang="en-CA" dirty="0"/>
              <a:t>The good point is that Kia is at number 06 in car sales but the problem is that the car segment is shrinking and Kia needs to improve its position in the SUV segment.</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5</a:t>
            </a:fld>
            <a:endParaRPr lang="fr-CA" noProof="0"/>
          </a:p>
        </p:txBody>
      </p:sp>
    </p:spTree>
    <p:extLst>
      <p:ext uri="{BB962C8B-B14F-4D97-AF65-F5344CB8AC3E}">
        <p14:creationId xmlns:p14="http://schemas.microsoft.com/office/powerpoint/2010/main" val="1294505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CA" b="1" dirty="0"/>
              <a:t>Slide 06: </a:t>
            </a:r>
            <a:r>
              <a:rPr lang="en-CA" dirty="0"/>
              <a:t>Kia is number 04 in terms of number of ownerships in Canada and coverage. Kia is at the top in the selected luxury segment.</a:t>
            </a:r>
            <a:r>
              <a:rPr lang="en-CA" b="1" dirty="0"/>
              <a:t> </a:t>
            </a:r>
            <a:endParaRPr lang="en-CA" dirty="0"/>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6</a:t>
            </a:fld>
            <a:endParaRPr lang="fr-CA" noProof="0"/>
          </a:p>
        </p:txBody>
      </p:sp>
    </p:spTree>
    <p:extLst>
      <p:ext uri="{BB962C8B-B14F-4D97-AF65-F5344CB8AC3E}">
        <p14:creationId xmlns:p14="http://schemas.microsoft.com/office/powerpoint/2010/main" val="279692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CA" b="1" dirty="0"/>
              <a:t>Slide 07: </a:t>
            </a:r>
            <a:r>
              <a:rPr lang="en-CA" dirty="0"/>
              <a:t>Kia sells in metros and non-metros as per the industry average. The only problem is that Kia sells more cars in compact SUV and Compact segments and the most popular brands is also in these segments. Kia is not selling in other segments which show that customer prefer for compact segments and prefer other brands in other segments.</a:t>
            </a:r>
            <a:r>
              <a:rPr lang="en-CA" b="1" dirty="0"/>
              <a:t> </a:t>
            </a:r>
            <a:r>
              <a:rPr lang="en-CA" dirty="0"/>
              <a:t>Kia also sells less in the biggest automobile market Toronto. </a:t>
            </a:r>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7</a:t>
            </a:fld>
            <a:endParaRPr lang="fr-CA" noProof="0"/>
          </a:p>
        </p:txBody>
      </p:sp>
    </p:spTree>
    <p:extLst>
      <p:ext uri="{BB962C8B-B14F-4D97-AF65-F5344CB8AC3E}">
        <p14:creationId xmlns:p14="http://schemas.microsoft.com/office/powerpoint/2010/main" val="328489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CA" b="1" dirty="0"/>
              <a:t>Slide 08:</a:t>
            </a:r>
            <a:r>
              <a:rPr lang="en-CA" dirty="0"/>
              <a:t> Clearly shows the exact picture of Kia position in every segment. It is clear that Kia is popular in compact, subcompact and small van segments. </a:t>
            </a:r>
            <a:r>
              <a:rPr lang="en-CA" b="1" dirty="0"/>
              <a:t>  </a:t>
            </a:r>
            <a:endParaRPr lang="en-CA" dirty="0"/>
          </a:p>
          <a:p>
            <a:endParaRPr lang="en-CA" dirty="0"/>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8</a:t>
            </a:fld>
            <a:endParaRPr lang="fr-CA" noProof="0"/>
          </a:p>
        </p:txBody>
      </p:sp>
    </p:spTree>
    <p:extLst>
      <p:ext uri="{BB962C8B-B14F-4D97-AF65-F5344CB8AC3E}">
        <p14:creationId xmlns:p14="http://schemas.microsoft.com/office/powerpoint/2010/main" val="319203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Toronto is the worst and Quebec and Halifax are the best. But in numbers Toronto is the most important . </a:t>
            </a:r>
          </a:p>
        </p:txBody>
      </p:sp>
      <p:sp>
        <p:nvSpPr>
          <p:cNvPr id="4" name="Slide Number Placeholder 3"/>
          <p:cNvSpPr>
            <a:spLocks noGrp="1"/>
          </p:cNvSpPr>
          <p:nvPr>
            <p:ph type="sldNum" sz="quarter" idx="5"/>
          </p:nvPr>
        </p:nvSpPr>
        <p:spPr/>
        <p:txBody>
          <a:bodyPr/>
          <a:lstStyle/>
          <a:p>
            <a:pPr rtl="0"/>
            <a:fld id="{8F23C94F-1AC3-4D46-8131-A90B961F865B}" type="slidenum">
              <a:rPr lang="fr-CA" noProof="0" smtClean="0"/>
              <a:t>9</a:t>
            </a:fld>
            <a:endParaRPr lang="fr-CA" noProof="0"/>
          </a:p>
        </p:txBody>
      </p:sp>
    </p:spTree>
    <p:extLst>
      <p:ext uri="{BB962C8B-B14F-4D97-AF65-F5344CB8AC3E}">
        <p14:creationId xmlns:p14="http://schemas.microsoft.com/office/powerpoint/2010/main" val="393478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orme libre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810001" y="1449147"/>
            <a:ext cx="10572000" cy="2971051"/>
          </a:xfrm>
        </p:spPr>
        <p:txBody>
          <a:bodyPr rtlCol="0"/>
          <a:lstStyle>
            <a:lvl1pPr>
              <a:defRPr sz="5400"/>
            </a:lvl1pPr>
          </a:lstStyle>
          <a:p>
            <a:pPr rtl="0"/>
            <a:r>
              <a:rPr lang="fr-CA" noProof="0"/>
              <a:t>Modifiez le style du titre</a:t>
            </a:r>
          </a:p>
        </p:txBody>
      </p:sp>
      <p:sp>
        <p:nvSpPr>
          <p:cNvPr id="3" name="Sous-titre 2"/>
          <p:cNvSpPr>
            <a:spLocks noGrp="1"/>
          </p:cNvSpPr>
          <p:nvPr>
            <p:ph type="subTitle" idx="1"/>
          </p:nvPr>
        </p:nvSpPr>
        <p:spPr>
          <a:xfrm>
            <a:off x="810001" y="5280847"/>
            <a:ext cx="10572000" cy="434974"/>
          </a:xfrm>
        </p:spPr>
        <p:txBody>
          <a:bodyPr rtlCol="0"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CA" noProof="0"/>
              <a:t>Modifiez le style des sous-titres du masque</a:t>
            </a:r>
          </a:p>
        </p:txBody>
      </p:sp>
      <p:sp>
        <p:nvSpPr>
          <p:cNvPr id="4" name="Espace réservé de la date 3"/>
          <p:cNvSpPr>
            <a:spLocks noGrp="1"/>
          </p:cNvSpPr>
          <p:nvPr>
            <p:ph type="dt" sz="half" idx="10"/>
          </p:nvPr>
        </p:nvSpPr>
        <p:spPr/>
        <p:txBody>
          <a:bodyPr rtlCol="0"/>
          <a:lstStyle/>
          <a:p>
            <a:pPr rtl="0"/>
            <a:fld id="{F11C71D2-7273-4D80-96FA-DC92E7717975}"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0000" y="4800600"/>
            <a:ext cx="10561418" cy="566738"/>
          </a:xfrm>
        </p:spPr>
        <p:txBody>
          <a:bodyPr rtlCol="0" anchor="b">
            <a:normAutofit/>
          </a:bodyPr>
          <a:lstStyle>
            <a:lvl1pPr algn="l">
              <a:defRPr sz="2400" b="0"/>
            </a:lvl1pPr>
          </a:lstStyle>
          <a:p>
            <a:pPr rtl="0"/>
            <a:r>
              <a:rPr lang="fr-CA" noProof="0"/>
              <a:t>Modifiez le style du titre</a:t>
            </a:r>
          </a:p>
        </p:txBody>
      </p:sp>
      <p:sp>
        <p:nvSpPr>
          <p:cNvPr id="15" name="Espace réservé d’image 14"/>
          <p:cNvSpPr>
            <a:spLocks noGrp="1" noChangeAspect="1"/>
          </p:cNvSpPr>
          <p:nvPr>
            <p:ph type="pic" sz="quarter" idx="13" hasCustomPrompt="1"/>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rtlCol="0" anchor="t" anchorCtr="0" compatLnSpc="1">
            <a:prstTxWarp prst="textNoShape">
              <a:avLst/>
            </a:prstTxWarp>
            <a:normAutofit/>
          </a:bodyPr>
          <a:lstStyle>
            <a:lvl1pPr marL="0" indent="0" algn="ctr">
              <a:buFontTx/>
              <a:buNone/>
              <a:defRPr sz="1600"/>
            </a:lvl1pPr>
          </a:lstStyle>
          <a:p>
            <a:pPr rtl="0"/>
            <a:r>
              <a:rPr lang="fr-CA" noProof="0"/>
              <a:t>Cliquez sur l’icône pour ajouter une image</a:t>
            </a:r>
          </a:p>
        </p:txBody>
      </p:sp>
      <p:sp>
        <p:nvSpPr>
          <p:cNvPr id="4" name="Espace réservé du texte 3"/>
          <p:cNvSpPr>
            <a:spLocks noGrp="1"/>
          </p:cNvSpPr>
          <p:nvPr>
            <p:ph type="body" sz="half" idx="2" hasCustomPrompt="1"/>
          </p:nvPr>
        </p:nvSpPr>
        <p:spPr>
          <a:xfrm>
            <a:off x="810000" y="5367338"/>
            <a:ext cx="10561418"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CA" noProof="0"/>
              <a:t>Modifiez les styles du texte du masque</a:t>
            </a:r>
          </a:p>
        </p:txBody>
      </p:sp>
      <p:sp>
        <p:nvSpPr>
          <p:cNvPr id="5" name="Espace réservé de la date 4"/>
          <p:cNvSpPr>
            <a:spLocks noGrp="1"/>
          </p:cNvSpPr>
          <p:nvPr>
            <p:ph type="dt" sz="half" idx="10"/>
          </p:nvPr>
        </p:nvSpPr>
        <p:spPr/>
        <p:txBody>
          <a:bodyPr rtlCol="0"/>
          <a:lstStyle/>
          <a:p>
            <a:pPr rtl="0"/>
            <a:fld id="{AC6CF076-B935-4B83-BBC8-1DB034F6E026}" type="datetime1">
              <a:rPr lang="fr-CA" noProof="0" smtClean="0"/>
              <a:t>2019-09-11</a:t>
            </a:fld>
            <a:endParaRPr lang="fr-CA" noProof="0"/>
          </a:p>
        </p:txBody>
      </p:sp>
      <p:sp>
        <p:nvSpPr>
          <p:cNvPr id="6" name="Espace réservé du pied de page 5"/>
          <p:cNvSpPr>
            <a:spLocks noGrp="1"/>
          </p:cNvSpPr>
          <p:nvPr>
            <p:ph type="ftr" sz="quarter" idx="11"/>
          </p:nvPr>
        </p:nvSpPr>
        <p:spPr/>
        <p:txBody>
          <a:bodyPr rtlCol="0"/>
          <a:lstStyle/>
          <a:p>
            <a:pPr rtl="0"/>
            <a:endParaRPr lang="fr-CA"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orme libre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850985" y="1238502"/>
            <a:ext cx="5893840" cy="2645912"/>
          </a:xfrm>
        </p:spPr>
        <p:txBody>
          <a:bodyPr rtlCol="0" anchor="b"/>
          <a:lstStyle>
            <a:lvl1pPr algn="l">
              <a:defRPr sz="4200" b="1" cap="none"/>
            </a:lvl1pPr>
          </a:lstStyle>
          <a:p>
            <a:pPr rtl="0"/>
            <a:r>
              <a:rPr lang="fr-CA" noProof="0"/>
              <a:t>Modifiez le style du titre</a:t>
            </a:r>
          </a:p>
        </p:txBody>
      </p:sp>
      <p:sp>
        <p:nvSpPr>
          <p:cNvPr id="3" name="Espace réservé du texte 2"/>
          <p:cNvSpPr>
            <a:spLocks noGrp="1"/>
          </p:cNvSpPr>
          <p:nvPr>
            <p:ph type="body" idx="1" hasCustomPrompt="1"/>
          </p:nvPr>
        </p:nvSpPr>
        <p:spPr>
          <a:xfrm>
            <a:off x="853190" y="4443680"/>
            <a:ext cx="5891636" cy="713241"/>
          </a:xfrm>
        </p:spPr>
        <p:txBody>
          <a:bodyPr rtlCol="0"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CA" noProof="0"/>
              <a:t>Modifiez les styles du texte du masque</a:t>
            </a:r>
          </a:p>
        </p:txBody>
      </p:sp>
      <p:sp>
        <p:nvSpPr>
          <p:cNvPr id="9" name="Espace réservé du texte 5"/>
          <p:cNvSpPr>
            <a:spLocks noGrp="1"/>
          </p:cNvSpPr>
          <p:nvPr>
            <p:ph type="body" sz="quarter" idx="16" hasCustomPrompt="1"/>
          </p:nvPr>
        </p:nvSpPr>
        <p:spPr>
          <a:xfrm>
            <a:off x="7574642" y="1081456"/>
            <a:ext cx="3810001" cy="4075465"/>
          </a:xfrm>
        </p:spPr>
        <p:txBody>
          <a:bodyPr rtlCol="0" anchor="t"/>
          <a:lstStyle>
            <a:lvl1pPr marL="0" indent="0">
              <a:buFontTx/>
              <a:buNone/>
              <a:defRPr/>
            </a:lvl1pPr>
          </a:lstStyle>
          <a:p>
            <a:pPr lvl="0" rtl="0"/>
            <a:r>
              <a:rPr lang="fr-CA" noProof="0"/>
              <a:t>Modifiez les styles du texte du masque</a:t>
            </a:r>
          </a:p>
        </p:txBody>
      </p:sp>
      <p:sp>
        <p:nvSpPr>
          <p:cNvPr id="4" name="Espace réservé de la date 3"/>
          <p:cNvSpPr>
            <a:spLocks noGrp="1"/>
          </p:cNvSpPr>
          <p:nvPr>
            <p:ph type="dt" sz="half" idx="10"/>
          </p:nvPr>
        </p:nvSpPr>
        <p:spPr/>
        <p:txBody>
          <a:bodyPr rtlCol="0"/>
          <a:lstStyle/>
          <a:p>
            <a:pPr rtl="0"/>
            <a:fld id="{346F3CF7-86B0-429C-839E-6E5E8B5D8567}"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de nom">
    <p:spTree>
      <p:nvGrpSpPr>
        <p:cNvPr id="1" name=""/>
        <p:cNvGrpSpPr/>
        <p:nvPr/>
      </p:nvGrpSpPr>
      <p:grpSpPr>
        <a:xfrm>
          <a:off x="0" y="0"/>
          <a:ext cx="0" cy="0"/>
          <a:chOff x="0" y="0"/>
          <a:chExt cx="0" cy="0"/>
        </a:xfrm>
      </p:grpSpPr>
      <p:sp>
        <p:nvSpPr>
          <p:cNvPr id="9" name="Forme libre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re 1"/>
          <p:cNvSpPr>
            <a:spLocks noGrp="1"/>
          </p:cNvSpPr>
          <p:nvPr>
            <p:ph type="title"/>
          </p:nvPr>
        </p:nvSpPr>
        <p:spPr>
          <a:xfrm>
            <a:off x="1357089" y="2435957"/>
            <a:ext cx="4382521" cy="2007789"/>
          </a:xfrm>
        </p:spPr>
        <p:txBody>
          <a:bodyPr rtlCol="0"/>
          <a:lstStyle>
            <a:lvl1pPr>
              <a:defRPr sz="3200"/>
            </a:lvl1pPr>
          </a:lstStyle>
          <a:p>
            <a:pPr rtl="0"/>
            <a:r>
              <a:rPr lang="fr-CA" noProof="0"/>
              <a:t>Modifiez le style du titre</a:t>
            </a:r>
          </a:p>
        </p:txBody>
      </p:sp>
      <p:sp>
        <p:nvSpPr>
          <p:cNvPr id="6" name="Espace réservé du texte 5"/>
          <p:cNvSpPr>
            <a:spLocks noGrp="1"/>
          </p:cNvSpPr>
          <p:nvPr>
            <p:ph type="body" sz="quarter" idx="16" hasCustomPrompt="1"/>
          </p:nvPr>
        </p:nvSpPr>
        <p:spPr>
          <a:xfrm>
            <a:off x="6156000" y="2286000"/>
            <a:ext cx="4880300" cy="2295525"/>
          </a:xfrm>
        </p:spPr>
        <p:txBody>
          <a:bodyPr rtlCol="0" anchor="t"/>
          <a:lstStyle>
            <a:lvl1pPr marL="0" indent="0">
              <a:buFontTx/>
              <a:buNone/>
              <a:defRPr/>
            </a:lvl1pPr>
          </a:lstStyle>
          <a:p>
            <a:pPr lvl="0" rtl="0"/>
            <a:r>
              <a:rPr lang="fr-CA" noProof="0"/>
              <a:t>Modifiez les styles du texte du masque</a:t>
            </a:r>
          </a:p>
        </p:txBody>
      </p:sp>
      <p:sp>
        <p:nvSpPr>
          <p:cNvPr id="2" name="Espace réservé de la date 1"/>
          <p:cNvSpPr>
            <a:spLocks noGrp="1"/>
          </p:cNvSpPr>
          <p:nvPr>
            <p:ph type="dt" sz="half" idx="10"/>
          </p:nvPr>
        </p:nvSpPr>
        <p:spPr/>
        <p:txBody>
          <a:bodyPr rtlCol="0"/>
          <a:lstStyle/>
          <a:p>
            <a:pPr rtl="0"/>
            <a:fld id="{C84DB56A-7B91-46F0-9AE7-9C8E792D4EF6}" type="datetime1">
              <a:rPr lang="fr-CA" noProof="0" smtClean="0"/>
              <a:t>2019-09-11</a:t>
            </a:fld>
            <a:endParaRPr lang="fr-CA" noProof="0"/>
          </a:p>
        </p:txBody>
      </p:sp>
      <p:sp>
        <p:nvSpPr>
          <p:cNvPr id="3" name="Espace réservé du pied de page 2"/>
          <p:cNvSpPr>
            <a:spLocks noGrp="1"/>
          </p:cNvSpPr>
          <p:nvPr>
            <p:ph type="ftr" sz="quarter" idx="11"/>
          </p:nvPr>
        </p:nvSpPr>
        <p:spPr/>
        <p:txBody>
          <a:bodyPr rtlCol="0"/>
          <a:lstStyle/>
          <a:p>
            <a:pPr rtl="0"/>
            <a:endParaRPr lang="fr-CA"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orme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p:txBody>
          <a:bodyPr rtlCol="0"/>
          <a:lstStyle/>
          <a:p>
            <a:pPr rtl="0"/>
            <a:r>
              <a:rPr lang="fr-CA"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4" name="Espace réservé de la date 3"/>
          <p:cNvSpPr>
            <a:spLocks noGrp="1"/>
          </p:cNvSpPr>
          <p:nvPr>
            <p:ph type="dt" sz="half" idx="10"/>
          </p:nvPr>
        </p:nvSpPr>
        <p:spPr/>
        <p:txBody>
          <a:bodyPr rtlCol="0"/>
          <a:lstStyle/>
          <a:p>
            <a:pPr rtl="0"/>
            <a:fld id="{F7D82E30-B5FF-4984-B719-A02CBF733CE1}"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orme libre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183540" y="586171"/>
            <a:ext cx="2494791" cy="5134798"/>
          </a:xfrm>
        </p:spPr>
        <p:txBody>
          <a:bodyPr vert="eaVert" rtlCol="0"/>
          <a:lstStyle/>
          <a:p>
            <a:pPr rtl="0"/>
            <a:r>
              <a:rPr lang="fr-CA" noProof="0"/>
              <a:t>Modifiez le style du titre</a:t>
            </a:r>
          </a:p>
        </p:txBody>
      </p:sp>
      <p:sp>
        <p:nvSpPr>
          <p:cNvPr id="3" name="Espace réservé du texte vertical 2"/>
          <p:cNvSpPr>
            <a:spLocks noGrp="1"/>
          </p:cNvSpPr>
          <p:nvPr>
            <p:ph type="body" orient="vert" idx="1" hasCustomPrompt="1"/>
          </p:nvPr>
        </p:nvSpPr>
        <p:spPr>
          <a:xfrm>
            <a:off x="810001" y="446089"/>
            <a:ext cx="6611540" cy="5414962"/>
          </a:xfrm>
        </p:spPr>
        <p:txBody>
          <a:bodyPr vert="eaVert" rtlCol="0" anchor="t"/>
          <a:lstStyle/>
          <a:p>
            <a:pPr lvl="0" rtl="0"/>
            <a:r>
              <a:rPr lang="fr-CA" noProof="0" dirty="0"/>
              <a:t>Modifiez les styles du texte du masque</a:t>
            </a:r>
          </a:p>
          <a:p>
            <a:pPr lvl="1" rtl="0"/>
            <a:r>
              <a:rPr lang="fr-CA" noProof="0" dirty="0"/>
              <a:t>Deuxième niveau</a:t>
            </a:r>
          </a:p>
          <a:p>
            <a:pPr lvl="2" rtl="0"/>
            <a:r>
              <a:rPr lang="fr-CA" noProof="0" dirty="0"/>
              <a:t>Troisième niveau</a:t>
            </a:r>
          </a:p>
          <a:p>
            <a:pPr lvl="3" rtl="0"/>
            <a:r>
              <a:rPr lang="fr-CA" noProof="0" dirty="0"/>
              <a:t>Quatrième niveau</a:t>
            </a:r>
          </a:p>
          <a:p>
            <a:pPr lvl="4" rtl="0"/>
            <a:r>
              <a:rPr lang="fr-CA" noProof="0" dirty="0"/>
              <a:t>Cinquième niveau</a:t>
            </a:r>
          </a:p>
        </p:txBody>
      </p:sp>
      <p:sp>
        <p:nvSpPr>
          <p:cNvPr id="4" name="Espace réservé de la date 3"/>
          <p:cNvSpPr>
            <a:spLocks noGrp="1"/>
          </p:cNvSpPr>
          <p:nvPr>
            <p:ph type="dt" sz="half" idx="10"/>
          </p:nvPr>
        </p:nvSpPr>
        <p:spPr/>
        <p:txBody>
          <a:bodyPr rtlCol="0"/>
          <a:lstStyle/>
          <a:p>
            <a:pPr rtl="0"/>
            <a:fld id="{F652B52C-A782-4D2E-B609-A8489DD8021C}"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orme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810000" y="447188"/>
            <a:ext cx="10571998" cy="970450"/>
          </a:xfrm>
        </p:spPr>
        <p:txBody>
          <a:bodyPr rtlCol="0"/>
          <a:lstStyle/>
          <a:p>
            <a:pPr rtl="0"/>
            <a:r>
              <a:rPr lang="fr-CA" noProof="0"/>
              <a:t>Modifiez le style du titre</a:t>
            </a:r>
          </a:p>
        </p:txBody>
      </p:sp>
      <p:sp>
        <p:nvSpPr>
          <p:cNvPr id="3" name="Espace réservé du contenu 2"/>
          <p:cNvSpPr>
            <a:spLocks noGrp="1"/>
          </p:cNvSpPr>
          <p:nvPr>
            <p:ph idx="1" hasCustomPrompt="1"/>
          </p:nvPr>
        </p:nvSpPr>
        <p:spPr>
          <a:xfrm>
            <a:off x="818712" y="2222287"/>
            <a:ext cx="10554574" cy="3636511"/>
          </a:xfrm>
        </p:spPr>
        <p:txBody>
          <a:bodyPr rtlCol="0"/>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4" name="Espace réservé de la date 3"/>
          <p:cNvSpPr>
            <a:spLocks noGrp="1"/>
          </p:cNvSpPr>
          <p:nvPr>
            <p:ph type="dt" sz="half" idx="10"/>
          </p:nvPr>
        </p:nvSpPr>
        <p:spPr/>
        <p:txBody>
          <a:bodyPr rtlCol="0"/>
          <a:lstStyle/>
          <a:p>
            <a:pPr rtl="0"/>
            <a:fld id="{D949745A-79AB-47AE-ACC9-987FB213E68A}"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10" name="Forme libre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810000" y="2951396"/>
            <a:ext cx="10561418" cy="1468800"/>
          </a:xfrm>
        </p:spPr>
        <p:txBody>
          <a:bodyPr rtlCol="0" anchor="b"/>
          <a:lstStyle>
            <a:lvl1pPr algn="r">
              <a:defRPr sz="4800" b="1" cap="none"/>
            </a:lvl1pPr>
          </a:lstStyle>
          <a:p>
            <a:pPr rtl="0"/>
            <a:r>
              <a:rPr lang="fr-CA" noProof="0"/>
              <a:t>Modifiez le style du titre</a:t>
            </a:r>
          </a:p>
        </p:txBody>
      </p:sp>
      <p:sp>
        <p:nvSpPr>
          <p:cNvPr id="3" name="Espace réservé du texte 2"/>
          <p:cNvSpPr>
            <a:spLocks noGrp="1"/>
          </p:cNvSpPr>
          <p:nvPr>
            <p:ph type="body" idx="1" hasCustomPrompt="1"/>
          </p:nvPr>
        </p:nvSpPr>
        <p:spPr>
          <a:xfrm>
            <a:off x="810000" y="5281201"/>
            <a:ext cx="10561418" cy="433955"/>
          </a:xfrm>
        </p:spPr>
        <p:txBody>
          <a:bodyPr rtlCol="0"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CA" noProof="0"/>
              <a:t>Modifiez les styles du texte du masque</a:t>
            </a:r>
          </a:p>
        </p:txBody>
      </p:sp>
      <p:sp>
        <p:nvSpPr>
          <p:cNvPr id="4" name="Espace réservé de la date 3"/>
          <p:cNvSpPr>
            <a:spLocks noGrp="1"/>
          </p:cNvSpPr>
          <p:nvPr>
            <p:ph type="dt" sz="half" idx="10"/>
          </p:nvPr>
        </p:nvSpPr>
        <p:spPr/>
        <p:txBody>
          <a:bodyPr rtlCol="0"/>
          <a:lstStyle/>
          <a:p>
            <a:pPr rtl="0"/>
            <a:fld id="{34F84547-218C-40A3-B291-E1F81E0FADFD}" type="datetime1">
              <a:rPr lang="fr-CA" noProof="0" smtClean="0"/>
              <a:t>2019-09-11</a:t>
            </a:fld>
            <a:endParaRPr lang="fr-CA" noProof="0"/>
          </a:p>
        </p:txBody>
      </p:sp>
      <p:sp>
        <p:nvSpPr>
          <p:cNvPr id="5" name="Espace réservé du pied de page 4"/>
          <p:cNvSpPr>
            <a:spLocks noGrp="1"/>
          </p:cNvSpPr>
          <p:nvPr>
            <p:ph type="ftr" sz="quarter" idx="11"/>
          </p:nvPr>
        </p:nvSpPr>
        <p:spPr/>
        <p:txBody>
          <a:bodyPr rtlCol="0"/>
          <a:lstStyle/>
          <a:p>
            <a:pPr rtl="0"/>
            <a:endParaRPr lang="fr-CA"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orme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p:txBody>
          <a:bodyPr rtlCol="0"/>
          <a:lstStyle/>
          <a:p>
            <a:pPr rtl="0"/>
            <a:r>
              <a:rPr lang="fr-CA" noProof="0"/>
              <a:t>Modifiez le style du titre</a:t>
            </a:r>
          </a:p>
        </p:txBody>
      </p:sp>
      <p:sp>
        <p:nvSpPr>
          <p:cNvPr id="3" name="Espace réservé du contenu 2"/>
          <p:cNvSpPr>
            <a:spLocks noGrp="1"/>
          </p:cNvSpPr>
          <p:nvPr>
            <p:ph sz="half" idx="1" hasCustomPrompt="1"/>
          </p:nvPr>
        </p:nvSpPr>
        <p:spPr>
          <a:xfrm>
            <a:off x="818712" y="2222287"/>
            <a:ext cx="5185873" cy="3638763"/>
          </a:xfrm>
        </p:spPr>
        <p:txBody>
          <a:bodyPr rtlCol="0">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4" name="Espace réservé du contenu 3"/>
          <p:cNvSpPr>
            <a:spLocks noGrp="1"/>
          </p:cNvSpPr>
          <p:nvPr>
            <p:ph sz="half" idx="2" hasCustomPrompt="1"/>
          </p:nvPr>
        </p:nvSpPr>
        <p:spPr>
          <a:xfrm>
            <a:off x="6187415" y="2222287"/>
            <a:ext cx="5194583" cy="3638764"/>
          </a:xfrm>
        </p:spPr>
        <p:txBody>
          <a:bodyPr rtlCol="0">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 name="Espace réservé de la date 4"/>
          <p:cNvSpPr>
            <a:spLocks noGrp="1"/>
          </p:cNvSpPr>
          <p:nvPr>
            <p:ph type="dt" sz="half" idx="10"/>
          </p:nvPr>
        </p:nvSpPr>
        <p:spPr/>
        <p:txBody>
          <a:bodyPr rtlCol="0"/>
          <a:lstStyle/>
          <a:p>
            <a:pPr rtl="0"/>
            <a:fld id="{A65664AE-8487-428E-B247-D6BE9DA6A416}" type="datetime1">
              <a:rPr lang="fr-CA" noProof="0" smtClean="0"/>
              <a:t>2019-09-11</a:t>
            </a:fld>
            <a:endParaRPr lang="fr-CA" noProof="0"/>
          </a:p>
        </p:txBody>
      </p:sp>
      <p:sp>
        <p:nvSpPr>
          <p:cNvPr id="6" name="Espace réservé du pied de page 5"/>
          <p:cNvSpPr>
            <a:spLocks noGrp="1"/>
          </p:cNvSpPr>
          <p:nvPr>
            <p:ph type="ftr" sz="quarter" idx="11"/>
          </p:nvPr>
        </p:nvSpPr>
        <p:spPr/>
        <p:txBody>
          <a:bodyPr rtlCol="0"/>
          <a:lstStyle/>
          <a:p>
            <a:pPr rtl="0"/>
            <a:endParaRPr lang="fr-CA"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orme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p:txBody>
          <a:bodyPr rtlCol="0"/>
          <a:lstStyle>
            <a:lvl1pPr>
              <a:defRPr/>
            </a:lvl1pPr>
          </a:lstStyle>
          <a:p>
            <a:pPr rtl="0"/>
            <a:r>
              <a:rPr lang="fr-CA" noProof="0"/>
              <a:t>Modifiez le style du titre</a:t>
            </a:r>
          </a:p>
        </p:txBody>
      </p:sp>
      <p:sp>
        <p:nvSpPr>
          <p:cNvPr id="3" name="Espace réservé du texte 2"/>
          <p:cNvSpPr>
            <a:spLocks noGrp="1"/>
          </p:cNvSpPr>
          <p:nvPr>
            <p:ph type="body" idx="1" hasCustomPrompt="1"/>
          </p:nvPr>
        </p:nvSpPr>
        <p:spPr>
          <a:xfrm>
            <a:off x="814728" y="2174875"/>
            <a:ext cx="5189857"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CA" noProof="0"/>
              <a:t>Modifiez les styles du texte du masque</a:t>
            </a:r>
          </a:p>
        </p:txBody>
      </p:sp>
      <p:sp>
        <p:nvSpPr>
          <p:cNvPr id="4" name="Espace réservé du contenu 3"/>
          <p:cNvSpPr>
            <a:spLocks noGrp="1"/>
          </p:cNvSpPr>
          <p:nvPr>
            <p:ph sz="half" idx="2" hasCustomPrompt="1"/>
          </p:nvPr>
        </p:nvSpPr>
        <p:spPr>
          <a:xfrm>
            <a:off x="814729" y="2751138"/>
            <a:ext cx="5189856" cy="3109913"/>
          </a:xfrm>
        </p:spPr>
        <p:txBody>
          <a:bodyPr rtlCol="0" anchor="t">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 name="Espace réservé du texte 4"/>
          <p:cNvSpPr>
            <a:spLocks noGrp="1"/>
          </p:cNvSpPr>
          <p:nvPr>
            <p:ph type="body" sz="quarter" idx="3" hasCustomPrompt="1"/>
          </p:nvPr>
        </p:nvSpPr>
        <p:spPr>
          <a:xfrm>
            <a:off x="6187415" y="2174875"/>
            <a:ext cx="5194583"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CA" noProof="0"/>
              <a:t>Modifiez les styles du texte du masque</a:t>
            </a:r>
          </a:p>
        </p:txBody>
      </p:sp>
      <p:sp>
        <p:nvSpPr>
          <p:cNvPr id="6" name="Espace réservé du contenu 5"/>
          <p:cNvSpPr>
            <a:spLocks noGrp="1"/>
          </p:cNvSpPr>
          <p:nvPr>
            <p:ph sz="quarter" idx="4" hasCustomPrompt="1"/>
          </p:nvPr>
        </p:nvSpPr>
        <p:spPr>
          <a:xfrm>
            <a:off x="6187415" y="2751138"/>
            <a:ext cx="5194583" cy="3109913"/>
          </a:xfrm>
        </p:spPr>
        <p:txBody>
          <a:bodyPr rtlCol="0" anchor="t">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7" name="Espace réservé de la date 6"/>
          <p:cNvSpPr>
            <a:spLocks noGrp="1"/>
          </p:cNvSpPr>
          <p:nvPr>
            <p:ph type="dt" sz="half" idx="10"/>
          </p:nvPr>
        </p:nvSpPr>
        <p:spPr/>
        <p:txBody>
          <a:bodyPr rtlCol="0"/>
          <a:lstStyle/>
          <a:p>
            <a:pPr rtl="0"/>
            <a:fld id="{65B38379-9322-41B6-9F7B-A91D39174A5E}" type="datetime1">
              <a:rPr lang="fr-CA" noProof="0" smtClean="0"/>
              <a:t>2019-09-11</a:t>
            </a:fld>
            <a:endParaRPr lang="fr-CA" noProof="0"/>
          </a:p>
        </p:txBody>
      </p:sp>
      <p:sp>
        <p:nvSpPr>
          <p:cNvPr id="8" name="Espace réservé du pied de page 7"/>
          <p:cNvSpPr>
            <a:spLocks noGrp="1"/>
          </p:cNvSpPr>
          <p:nvPr>
            <p:ph type="ftr" sz="quarter" idx="11"/>
          </p:nvPr>
        </p:nvSpPr>
        <p:spPr/>
        <p:txBody>
          <a:bodyPr rtlCol="0"/>
          <a:lstStyle/>
          <a:p>
            <a:pPr rtl="0"/>
            <a:endParaRPr lang="fr-CA"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6" name="Forme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p:txBody>
          <a:bodyPr rtlCol="0"/>
          <a:lstStyle/>
          <a:p>
            <a:pPr rtl="0"/>
            <a:r>
              <a:rPr lang="fr-CA" noProof="0"/>
              <a:t>Modifiez le style du titre</a:t>
            </a:r>
          </a:p>
        </p:txBody>
      </p:sp>
      <p:sp>
        <p:nvSpPr>
          <p:cNvPr id="3" name="Espace réservé de la date 2"/>
          <p:cNvSpPr>
            <a:spLocks noGrp="1"/>
          </p:cNvSpPr>
          <p:nvPr>
            <p:ph type="dt" sz="half" idx="10"/>
          </p:nvPr>
        </p:nvSpPr>
        <p:spPr/>
        <p:txBody>
          <a:bodyPr rtlCol="0"/>
          <a:lstStyle/>
          <a:p>
            <a:pPr rtl="0"/>
            <a:fld id="{E97010BE-13F9-452A-9E66-1DE396536A13}" type="datetime1">
              <a:rPr lang="fr-CA" noProof="0" smtClean="0"/>
              <a:t>2019-09-11</a:t>
            </a:fld>
            <a:endParaRPr lang="fr-CA" noProof="0"/>
          </a:p>
        </p:txBody>
      </p:sp>
      <p:sp>
        <p:nvSpPr>
          <p:cNvPr id="4" name="Espace réservé du pied de page 3"/>
          <p:cNvSpPr>
            <a:spLocks noGrp="1"/>
          </p:cNvSpPr>
          <p:nvPr>
            <p:ph type="ftr" sz="quarter" idx="11"/>
          </p:nvPr>
        </p:nvSpPr>
        <p:spPr/>
        <p:txBody>
          <a:bodyPr rtlCol="0"/>
          <a:lstStyle/>
          <a:p>
            <a:pPr rtl="0"/>
            <a:endParaRPr lang="fr-CA"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7176FC80-97EB-4C6C-BA8A-1A4EDC98D8EA}" type="datetime1">
              <a:rPr lang="fr-CA" noProof="0" smtClean="0"/>
              <a:t>2019-09-11</a:t>
            </a:fld>
            <a:endParaRPr lang="fr-CA" noProof="0"/>
          </a:p>
        </p:txBody>
      </p:sp>
      <p:sp>
        <p:nvSpPr>
          <p:cNvPr id="3" name="Espace réservé du pied de page 2"/>
          <p:cNvSpPr>
            <a:spLocks noGrp="1"/>
          </p:cNvSpPr>
          <p:nvPr>
            <p:ph type="ftr" sz="quarter" idx="11"/>
          </p:nvPr>
        </p:nvSpPr>
        <p:spPr/>
        <p:txBody>
          <a:bodyPr rtlCol="0"/>
          <a:lstStyle/>
          <a:p>
            <a:pPr rtl="0"/>
            <a:endParaRPr lang="fr-CA"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orme libre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1073151" y="446088"/>
            <a:ext cx="3547533" cy="1618396"/>
          </a:xfrm>
        </p:spPr>
        <p:txBody>
          <a:bodyPr rtlCol="0" anchor="b"/>
          <a:lstStyle>
            <a:lvl1pPr algn="l">
              <a:defRPr sz="2000" b="1"/>
            </a:lvl1pPr>
          </a:lstStyle>
          <a:p>
            <a:pPr rtl="0"/>
            <a:r>
              <a:rPr lang="fr-CA" noProof="0"/>
              <a:t>Modifiez le style du titre</a:t>
            </a:r>
          </a:p>
        </p:txBody>
      </p:sp>
      <p:sp>
        <p:nvSpPr>
          <p:cNvPr id="3" name="Espace réservé du contenu 2"/>
          <p:cNvSpPr>
            <a:spLocks noGrp="1"/>
          </p:cNvSpPr>
          <p:nvPr>
            <p:ph idx="1" hasCustomPrompt="1"/>
          </p:nvPr>
        </p:nvSpPr>
        <p:spPr>
          <a:xfrm>
            <a:off x="4855633" y="446088"/>
            <a:ext cx="6252633" cy="5414963"/>
          </a:xfrm>
        </p:spPr>
        <p:txBody>
          <a:bodyPr rtlCol="0">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4" name="Espace réservé du texte 3"/>
          <p:cNvSpPr>
            <a:spLocks noGrp="1"/>
          </p:cNvSpPr>
          <p:nvPr>
            <p:ph type="body" sz="half" idx="2" hasCustomPrompt="1"/>
          </p:nvPr>
        </p:nvSpPr>
        <p:spPr>
          <a:xfrm>
            <a:off x="1073151" y="2260738"/>
            <a:ext cx="3547533" cy="3600311"/>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CA" noProof="0"/>
              <a:t>Modifiez les styles du texte du masque</a:t>
            </a:r>
          </a:p>
        </p:txBody>
      </p:sp>
      <p:sp>
        <p:nvSpPr>
          <p:cNvPr id="5" name="Espace réservé de la date 4"/>
          <p:cNvSpPr>
            <a:spLocks noGrp="1"/>
          </p:cNvSpPr>
          <p:nvPr>
            <p:ph type="dt" sz="half" idx="10"/>
          </p:nvPr>
        </p:nvSpPr>
        <p:spPr/>
        <p:txBody>
          <a:bodyPr rtlCol="0"/>
          <a:lstStyle/>
          <a:p>
            <a:pPr rtl="0"/>
            <a:fld id="{077B3B0A-492A-410F-8AB1-B0D2E54742D6}" type="datetime1">
              <a:rPr lang="fr-CA" noProof="0" smtClean="0"/>
              <a:t>2019-09-11</a:t>
            </a:fld>
            <a:endParaRPr lang="fr-CA" noProof="0"/>
          </a:p>
        </p:txBody>
      </p:sp>
      <p:sp>
        <p:nvSpPr>
          <p:cNvPr id="6" name="Espace réservé du pied de page 5"/>
          <p:cNvSpPr>
            <a:spLocks noGrp="1"/>
          </p:cNvSpPr>
          <p:nvPr>
            <p:ph type="ftr" sz="quarter" idx="11"/>
          </p:nvPr>
        </p:nvSpPr>
        <p:spPr/>
        <p:txBody>
          <a:bodyPr rtlCol="0"/>
          <a:lstStyle/>
          <a:p>
            <a:pPr rtl="0"/>
            <a:endParaRPr lang="fr-CA"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4728" y="727522"/>
            <a:ext cx="4852988" cy="1617163"/>
          </a:xfrm>
        </p:spPr>
        <p:txBody>
          <a:bodyPr rtlCol="0" anchor="b">
            <a:normAutofit/>
          </a:bodyPr>
          <a:lstStyle>
            <a:lvl1pPr algn="l">
              <a:defRPr sz="2400" b="0"/>
            </a:lvl1pPr>
          </a:lstStyle>
          <a:p>
            <a:pPr rtl="0"/>
            <a:r>
              <a:rPr lang="fr-CA" noProof="0"/>
              <a:t>Modifiez le style du titre</a:t>
            </a:r>
          </a:p>
        </p:txBody>
      </p:sp>
      <p:sp>
        <p:nvSpPr>
          <p:cNvPr id="9" name="Espace réservé d’image 11"/>
          <p:cNvSpPr>
            <a:spLocks noGrp="1" noChangeAspect="1"/>
          </p:cNvSpPr>
          <p:nvPr>
            <p:ph type="pic" sz="quarter" idx="13" hasCustomPrompt="1"/>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rtlCol="0" anchor="t" anchorCtr="0" compatLnSpc="1">
            <a:prstTxWarp prst="textNoShape">
              <a:avLst/>
            </a:prstTxWarp>
            <a:normAutofit/>
          </a:bodyPr>
          <a:lstStyle>
            <a:lvl1pPr algn="ctr">
              <a:buFontTx/>
              <a:buNone/>
              <a:defRPr sz="1400"/>
            </a:lvl1pPr>
          </a:lstStyle>
          <a:p>
            <a:pPr rtl="0"/>
            <a:r>
              <a:rPr lang="fr-CA" noProof="0"/>
              <a:t>Cliquez sur l’icône pour ajouter une image</a:t>
            </a:r>
          </a:p>
        </p:txBody>
      </p:sp>
      <p:sp>
        <p:nvSpPr>
          <p:cNvPr id="4" name="Espace réservé du texte 3"/>
          <p:cNvSpPr>
            <a:spLocks noGrp="1"/>
          </p:cNvSpPr>
          <p:nvPr>
            <p:ph type="body" sz="half" idx="2" hasCustomPrompt="1"/>
          </p:nvPr>
        </p:nvSpPr>
        <p:spPr>
          <a:xfrm>
            <a:off x="814728" y="2344684"/>
            <a:ext cx="4852988" cy="3516365"/>
          </a:xfrm>
        </p:spPr>
        <p:txBody>
          <a:bodyPr rtlCol="0"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CA" noProof="0"/>
              <a:t>Modifiez les styles du texte du masque</a:t>
            </a:r>
          </a:p>
        </p:txBody>
      </p:sp>
      <p:sp>
        <p:nvSpPr>
          <p:cNvPr id="5" name="Espace réservé de la date 4"/>
          <p:cNvSpPr>
            <a:spLocks noGrp="1"/>
          </p:cNvSpPr>
          <p:nvPr>
            <p:ph type="dt" sz="half" idx="10"/>
          </p:nvPr>
        </p:nvSpPr>
        <p:spPr>
          <a:xfrm>
            <a:off x="3885810" y="6041362"/>
            <a:ext cx="976879" cy="365125"/>
          </a:xfrm>
        </p:spPr>
        <p:txBody>
          <a:bodyPr rtlCol="0"/>
          <a:lstStyle/>
          <a:p>
            <a:pPr rtl="0"/>
            <a:fld id="{90AD7EDA-14A2-4CCE-8509-9DB9EE0BF171}" type="datetime1">
              <a:rPr lang="fr-CA" noProof="0" smtClean="0"/>
              <a:t>2019-09-11</a:t>
            </a:fld>
            <a:endParaRPr lang="fr-CA" noProof="0"/>
          </a:p>
        </p:txBody>
      </p:sp>
      <p:sp>
        <p:nvSpPr>
          <p:cNvPr id="6" name="Espace réservé du pied de page 5"/>
          <p:cNvSpPr>
            <a:spLocks noGrp="1"/>
          </p:cNvSpPr>
          <p:nvPr>
            <p:ph type="ftr" sz="quarter" idx="11"/>
          </p:nvPr>
        </p:nvSpPr>
        <p:spPr>
          <a:xfrm>
            <a:off x="590396" y="6041362"/>
            <a:ext cx="3295413" cy="365125"/>
          </a:xfrm>
        </p:spPr>
        <p:txBody>
          <a:bodyPr rtlCol="0"/>
          <a:lstStyle/>
          <a:p>
            <a:pPr rtl="0"/>
            <a:endParaRPr lang="fr-CA" noProof="0"/>
          </a:p>
        </p:txBody>
      </p:sp>
      <p:sp>
        <p:nvSpPr>
          <p:cNvPr id="7" name="Espace réservé du numéro de diapositive 6"/>
          <p:cNvSpPr>
            <a:spLocks noGrp="1"/>
          </p:cNvSpPr>
          <p:nvPr>
            <p:ph type="sldNum" sz="quarter" idx="12"/>
          </p:nvPr>
        </p:nvSpPr>
        <p:spPr>
          <a:xfrm>
            <a:off x="4862689" y="5915888"/>
            <a:ext cx="1062155" cy="490599"/>
          </a:xfrm>
        </p:spPr>
        <p:txBody>
          <a:bodyPr rtlCol="0"/>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rtl="0"/>
            <a:r>
              <a:rPr lang="fr-CA" noProof="0"/>
              <a:t>Modifiez le style du titre</a:t>
            </a:r>
          </a:p>
        </p:txBody>
      </p:sp>
      <p:sp>
        <p:nvSpPr>
          <p:cNvPr id="3" name="Espace réservé du texte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 name="Espace réservé du pied de page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rtl="0"/>
            <a:endParaRPr lang="fr-CA" noProof="0"/>
          </a:p>
        </p:txBody>
      </p:sp>
      <p:sp>
        <p:nvSpPr>
          <p:cNvPr id="4" name="Espace réservé de la date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rtl="0"/>
            <a:fld id="{3995C277-BA5F-4FC9-8B42-22092EF4B9FB}" type="datetime1">
              <a:rPr lang="fr-CA" noProof="0" smtClean="0"/>
              <a:t>2019-09-11</a:t>
            </a:fld>
            <a:endParaRPr lang="fr-CA" noProof="0"/>
          </a:p>
        </p:txBody>
      </p:sp>
      <p:sp>
        <p:nvSpPr>
          <p:cNvPr id="6" name="Espace réservé du numéro de diapositive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rtl="0"/>
            <a:fld id="{D57F1E4F-1CFF-5643-939E-217C01CDF565}" type="slidenum">
              <a:rPr lang="fr-CA" noProof="0" smtClean="0"/>
              <a:pPr rtl="0"/>
              <a:t>‹#›</a:t>
            </a:fld>
            <a:endParaRPr lang="fr-CA" noProof="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5a4ab86f5cafe549fb61?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bf6ec7209aba8c50bc4c?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 Id="rId9" Type="http://schemas.openxmlformats.org/officeDocument/2006/relationships/chart" Target="../charts/chart10.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30.gif"/><Relationship Id="rId5" Type="http://schemas.openxmlformats.org/officeDocument/2006/relationships/diagramQuickStyle" Target="../diagrams/quickStyle1.xml"/><Relationship Id="rId10" Type="http://schemas.openxmlformats.org/officeDocument/2006/relationships/image" Target="../media/image29.jpg"/><Relationship Id="rId4" Type="http://schemas.openxmlformats.org/officeDocument/2006/relationships/diagramLayout" Target="../diagrams/layout1.xml"/><Relationship Id="rId9" Type="http://schemas.openxmlformats.org/officeDocument/2006/relationships/image" Target="../media/image28.gif"/></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chart" Target="../charts/chart15.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43.jp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65fea7ada1d0d7c48745?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6ff67e890a54b3c7b6aa?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33cf171105395ce6a0a6?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4dd251a7778bb36ad7ed?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40b53bbb008e48913901?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reports/22f9855c-6c85-4a28-92bb-a54f0e86718c/ReportSectiondd164a2704591e941632?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A1ED96-AFA1-478F-932F-19ACFA4934E9}"/>
              </a:ext>
            </a:extLst>
          </p:cNvPr>
          <p:cNvPicPr>
            <a:picLocks noChangeAspect="1"/>
          </p:cNvPicPr>
          <p:nvPr/>
        </p:nvPicPr>
        <p:blipFill rotWithShape="1">
          <a:blip r:embed="rId3"/>
          <a:srcRect b="8912"/>
          <a:stretch/>
        </p:blipFill>
        <p:spPr>
          <a:xfrm>
            <a:off x="0" y="-80886"/>
            <a:ext cx="12192000" cy="6938886"/>
          </a:xfrm>
          <a:prstGeom prst="rect">
            <a:avLst/>
          </a:prstGeom>
        </p:spPr>
      </p:pic>
      <p:sp>
        <p:nvSpPr>
          <p:cNvPr id="2" name="Titre 1">
            <a:extLst>
              <a:ext uri="{FF2B5EF4-FFF2-40B4-BE49-F238E27FC236}">
                <a16:creationId xmlns:a16="http://schemas.microsoft.com/office/drawing/2014/main" id="{F266081D-517B-5D43-A7B4-E67DDEDC0B31}"/>
              </a:ext>
            </a:extLst>
          </p:cNvPr>
          <p:cNvSpPr>
            <a:spLocks noGrp="1"/>
          </p:cNvSpPr>
          <p:nvPr>
            <p:ph type="ctrTitle" idx="4294967295"/>
          </p:nvPr>
        </p:nvSpPr>
        <p:spPr>
          <a:xfrm>
            <a:off x="6472719" y="5646158"/>
            <a:ext cx="5719282" cy="1201737"/>
          </a:xfrm>
        </p:spPr>
        <p:txBody>
          <a:bodyPr rtlCol="0">
            <a:noAutofit/>
          </a:bodyPr>
          <a:lstStyle/>
          <a:p>
            <a:pPr>
              <a:lnSpc>
                <a:spcPct val="90000"/>
              </a:lnSpc>
            </a:pPr>
            <a:r>
              <a:rPr lang="en-CA">
                <a:solidFill>
                  <a:schemeClr val="bg1"/>
                </a:solidFill>
              </a:rPr>
              <a:t>Kia Motors </a:t>
            </a:r>
            <a:r>
              <a:rPr lang="en-CA" dirty="0">
                <a:solidFill>
                  <a:schemeClr val="bg1"/>
                </a:solidFill>
              </a:rPr>
              <a:t>Analysis</a:t>
            </a:r>
            <a:endParaRPr lang="fr-CA" dirty="0">
              <a:solidFill>
                <a:schemeClr val="bg1"/>
              </a:solidFill>
            </a:endParaRPr>
          </a:p>
        </p:txBody>
      </p:sp>
      <p:sp>
        <p:nvSpPr>
          <p:cNvPr id="4" name="Sous-titre 3">
            <a:extLst>
              <a:ext uri="{FF2B5EF4-FFF2-40B4-BE49-F238E27FC236}">
                <a16:creationId xmlns:a16="http://schemas.microsoft.com/office/drawing/2014/main" id="{9CA982C5-8822-5F41-B151-CBFC3278D992}"/>
              </a:ext>
            </a:extLst>
          </p:cNvPr>
          <p:cNvSpPr>
            <a:spLocks noGrp="1"/>
          </p:cNvSpPr>
          <p:nvPr>
            <p:ph type="subTitle" idx="4294967295"/>
          </p:nvPr>
        </p:nvSpPr>
        <p:spPr>
          <a:xfrm>
            <a:off x="0" y="6257131"/>
            <a:ext cx="10572750" cy="779462"/>
          </a:xfrm>
        </p:spPr>
        <p:txBody>
          <a:bodyPr rtlCol="0">
            <a:normAutofit lnSpcReduction="10000"/>
          </a:bodyPr>
          <a:lstStyle/>
          <a:p>
            <a:r>
              <a:rPr lang="en-CA" sz="1600" b="1" dirty="0">
                <a:solidFill>
                  <a:schemeClr val="bg1"/>
                </a:solidFill>
              </a:rPr>
              <a:t>Usman Khan</a:t>
            </a:r>
          </a:p>
          <a:p>
            <a:r>
              <a:rPr lang="en-CA" sz="1600" b="1" dirty="0">
                <a:solidFill>
                  <a:schemeClr val="bg1"/>
                </a:solidFill>
              </a:rPr>
              <a:t>September 12, 2019  </a:t>
            </a:r>
          </a:p>
          <a:p>
            <a:pPr rtl="0"/>
            <a:endParaRPr lang="fr-CA" sz="1600" b="1" dirty="0">
              <a:solidFill>
                <a:schemeClr val="bg1"/>
              </a:solidFill>
            </a:endParaRPr>
          </a:p>
        </p:txBody>
      </p:sp>
      <p:pic>
        <p:nvPicPr>
          <p:cNvPr id="5" name="Picture 4" descr="A close up of a sign&#10;&#10;Description automatically generated">
            <a:extLst>
              <a:ext uri="{FF2B5EF4-FFF2-40B4-BE49-F238E27FC236}">
                <a16:creationId xmlns:a16="http://schemas.microsoft.com/office/drawing/2014/main" id="{8B2B63A5-A570-485F-8FA0-C7C2E4DC891B}"/>
              </a:ext>
            </a:extLst>
          </p:cNvPr>
          <p:cNvPicPr>
            <a:picLocks noChangeAspect="1"/>
          </p:cNvPicPr>
          <p:nvPr/>
        </p:nvPicPr>
        <p:blipFill>
          <a:blip r:embed="rId4"/>
          <a:stretch>
            <a:fillRect/>
          </a:stretch>
        </p:blipFill>
        <p:spPr>
          <a:xfrm>
            <a:off x="-1" y="-80886"/>
            <a:ext cx="1372688" cy="1098150"/>
          </a:xfrm>
          <a:prstGeom prst="rect">
            <a:avLst/>
          </a:prstGeom>
        </p:spPr>
      </p:pic>
      <p:sp>
        <p:nvSpPr>
          <p:cNvPr id="3" name="Slide Number Placeholder 2">
            <a:extLst>
              <a:ext uri="{FF2B5EF4-FFF2-40B4-BE49-F238E27FC236}">
                <a16:creationId xmlns:a16="http://schemas.microsoft.com/office/drawing/2014/main" id="{6E662F86-BE92-4CDF-9869-8949FFCF635A}"/>
              </a:ext>
            </a:extLst>
          </p:cNvPr>
          <p:cNvSpPr>
            <a:spLocks noGrp="1"/>
          </p:cNvSpPr>
          <p:nvPr>
            <p:ph type="sldNum" sz="quarter" idx="12"/>
          </p:nvPr>
        </p:nvSpPr>
        <p:spPr/>
        <p:txBody>
          <a:bodyPr/>
          <a:lstStyle/>
          <a:p>
            <a:pPr rtl="0"/>
            <a:fld id="{D57F1E4F-1CFF-5643-939E-217C01CDF565}" type="slidenum">
              <a:rPr lang="fr-CA" noProof="0" smtClean="0"/>
              <a:pPr rtl="0"/>
              <a:t>1</a:t>
            </a:fld>
            <a:endParaRPr lang="fr-CA" noProof="0"/>
          </a:p>
        </p:txBody>
      </p:sp>
    </p:spTree>
    <p:extLst>
      <p:ext uri="{BB962C8B-B14F-4D97-AF65-F5344CB8AC3E}">
        <p14:creationId xmlns:p14="http://schemas.microsoft.com/office/powerpoint/2010/main" val="198402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id="{E3DB101A-6BB4-49E2-B687-22CB72ABCA70}"/>
              </a:ext>
            </a:extLst>
          </p:cNvPr>
          <p:cNvSpPr/>
          <p:nvPr/>
        </p:nvSpPr>
        <p:spPr>
          <a:xfrm rot="5400000">
            <a:off x="941814" y="3889614"/>
            <a:ext cx="274020"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2" name="TextBox 1">
            <a:extLst>
              <a:ext uri="{FF2B5EF4-FFF2-40B4-BE49-F238E27FC236}">
                <a16:creationId xmlns:a16="http://schemas.microsoft.com/office/drawing/2014/main" id="{42DF61EC-82F0-458F-98A3-71310453505D}"/>
              </a:ext>
            </a:extLst>
          </p:cNvPr>
          <p:cNvSpPr txBox="1"/>
          <p:nvPr/>
        </p:nvSpPr>
        <p:spPr>
          <a:xfrm>
            <a:off x="5428035" y="6566169"/>
            <a:ext cx="6763965" cy="369332"/>
          </a:xfrm>
          <a:prstGeom prst="rect">
            <a:avLst/>
          </a:prstGeom>
          <a:noFill/>
        </p:spPr>
        <p:txBody>
          <a:bodyPr wrap="square" rtlCol="0">
            <a:spAutoFit/>
          </a:bodyPr>
          <a:lstStyle/>
          <a:p>
            <a:r>
              <a:rPr lang="en-CA" sz="1000" b="1" dirty="0">
                <a:solidFill>
                  <a:schemeClr val="bg1"/>
                </a:solidFill>
              </a:rPr>
              <a:t>*Autotrader.ca: Ontario represents an “outlier”. Ontarians are interested in classics, performance and style.</a:t>
            </a:r>
            <a:r>
              <a:rPr lang="en-CA" b="1" dirty="0">
                <a:solidFill>
                  <a:schemeClr val="bg1"/>
                </a:solidFill>
              </a:rPr>
              <a:t> </a:t>
            </a:r>
          </a:p>
        </p:txBody>
      </p:sp>
      <p:sp>
        <p:nvSpPr>
          <p:cNvPr id="5" name="Slide Number Placeholder 4">
            <a:extLst>
              <a:ext uri="{FF2B5EF4-FFF2-40B4-BE49-F238E27FC236}">
                <a16:creationId xmlns:a16="http://schemas.microsoft.com/office/drawing/2014/main" id="{DC8447FA-0D8A-4C9B-97C1-553FB2892DC3}"/>
              </a:ext>
            </a:extLst>
          </p:cNvPr>
          <p:cNvSpPr>
            <a:spLocks noGrp="1"/>
          </p:cNvSpPr>
          <p:nvPr>
            <p:ph type="sldNum" sz="quarter" idx="12"/>
          </p:nvPr>
        </p:nvSpPr>
        <p:spPr/>
        <p:txBody>
          <a:bodyPr/>
          <a:lstStyle/>
          <a:p>
            <a:pPr rtl="0"/>
            <a:fld id="{D57F1E4F-1CFF-5643-939E-217C01CDF565}" type="slidenum">
              <a:rPr lang="fr-CA" noProof="0" smtClean="0"/>
              <a:pPr rtl="0"/>
              <a:t>10</a:t>
            </a:fld>
            <a:endParaRPr lang="fr-CA" noProof="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2" name="Slide Number Placeholder 1">
            <a:extLst>
              <a:ext uri="{FF2B5EF4-FFF2-40B4-BE49-F238E27FC236}">
                <a16:creationId xmlns:a16="http://schemas.microsoft.com/office/drawing/2014/main" id="{C8179F32-3777-416A-A00A-D2B1FDC74A1A}"/>
              </a:ext>
            </a:extLst>
          </p:cNvPr>
          <p:cNvSpPr>
            <a:spLocks noGrp="1"/>
          </p:cNvSpPr>
          <p:nvPr>
            <p:ph type="sldNum" sz="quarter" idx="12"/>
          </p:nvPr>
        </p:nvSpPr>
        <p:spPr/>
        <p:txBody>
          <a:bodyPr/>
          <a:lstStyle/>
          <a:p>
            <a:pPr rtl="0"/>
            <a:fld id="{D57F1E4F-1CFF-5643-939E-217C01CDF565}" type="slidenum">
              <a:rPr lang="fr-CA" noProof="0" smtClean="0"/>
              <a:pPr rtl="0"/>
              <a:t>11</a:t>
            </a:fld>
            <a:endParaRPr lang="fr-CA" noProof="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2" name="Slide Number Placeholder 1">
            <a:extLst>
              <a:ext uri="{FF2B5EF4-FFF2-40B4-BE49-F238E27FC236}">
                <a16:creationId xmlns:a16="http://schemas.microsoft.com/office/drawing/2014/main" id="{D969DB8E-B775-4E46-B3C9-8D703388E5D1}"/>
              </a:ext>
            </a:extLst>
          </p:cNvPr>
          <p:cNvSpPr>
            <a:spLocks noGrp="1"/>
          </p:cNvSpPr>
          <p:nvPr>
            <p:ph type="sldNum" sz="quarter" idx="12"/>
          </p:nvPr>
        </p:nvSpPr>
        <p:spPr/>
        <p:txBody>
          <a:bodyPr/>
          <a:lstStyle/>
          <a:p>
            <a:pPr rtl="0"/>
            <a:fld id="{D57F1E4F-1CFF-5643-939E-217C01CDF565}" type="slidenum">
              <a:rPr lang="fr-CA" noProof="0" smtClean="0"/>
              <a:pPr rtl="0"/>
              <a:t>12</a:t>
            </a:fld>
            <a:endParaRPr lang="fr-CA" noProof="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B5DBD6C-E8A8-B349-AC85-61C44AAEA056}"/>
              </a:ext>
            </a:extLst>
          </p:cNvPr>
          <p:cNvPicPr>
            <a:picLocks noChangeAspect="1"/>
          </p:cNvPicPr>
          <p:nvPr/>
        </p:nvPicPr>
        <p:blipFill>
          <a:blip r:embed="rId3"/>
          <a:stretch>
            <a:fillRect/>
          </a:stretch>
        </p:blipFill>
        <p:spPr>
          <a:xfrm>
            <a:off x="0" y="-1253123"/>
            <a:ext cx="12191999" cy="8126015"/>
          </a:xfrm>
          <a:prstGeom prst="rect">
            <a:avLst/>
          </a:prstGeom>
        </p:spPr>
      </p:pic>
      <p:sp>
        <p:nvSpPr>
          <p:cNvPr id="2" name="Titre 1">
            <a:extLst>
              <a:ext uri="{FF2B5EF4-FFF2-40B4-BE49-F238E27FC236}">
                <a16:creationId xmlns:a16="http://schemas.microsoft.com/office/drawing/2014/main" id="{F266081D-517B-5D43-A7B4-E67DDEDC0B31}"/>
              </a:ext>
            </a:extLst>
          </p:cNvPr>
          <p:cNvSpPr>
            <a:spLocks noGrp="1"/>
          </p:cNvSpPr>
          <p:nvPr>
            <p:ph type="title"/>
          </p:nvPr>
        </p:nvSpPr>
        <p:spPr>
          <a:xfrm>
            <a:off x="141261" y="5584894"/>
            <a:ext cx="10572000" cy="694862"/>
          </a:xfrm>
        </p:spPr>
        <p:txBody>
          <a:bodyPr vert="horz" lIns="91440" tIns="45720" rIns="91440" bIns="45720" rtlCol="0" anchor="b">
            <a:normAutofit/>
          </a:bodyPr>
          <a:lstStyle/>
          <a:p>
            <a:pPr algn="l">
              <a:lnSpc>
                <a:spcPct val="90000"/>
              </a:lnSpc>
            </a:pPr>
            <a:r>
              <a:rPr lang="fr-CA" sz="4000" dirty="0"/>
              <a:t>SWOT </a:t>
            </a:r>
            <a:r>
              <a:rPr lang="fr-CA" sz="4000" dirty="0" err="1"/>
              <a:t>Analysis</a:t>
            </a:r>
            <a:endParaRPr lang="fr-CA" sz="4000" dirty="0"/>
          </a:p>
        </p:txBody>
      </p:sp>
      <p:sp>
        <p:nvSpPr>
          <p:cNvPr id="3" name="Slide Number Placeholder 2">
            <a:extLst>
              <a:ext uri="{FF2B5EF4-FFF2-40B4-BE49-F238E27FC236}">
                <a16:creationId xmlns:a16="http://schemas.microsoft.com/office/drawing/2014/main" id="{28D1AE26-B564-4D45-80A4-F820FA57FED5}"/>
              </a:ext>
            </a:extLst>
          </p:cNvPr>
          <p:cNvSpPr>
            <a:spLocks noGrp="1"/>
          </p:cNvSpPr>
          <p:nvPr>
            <p:ph type="sldNum" sz="quarter" idx="12"/>
          </p:nvPr>
        </p:nvSpPr>
        <p:spPr/>
        <p:txBody>
          <a:bodyPr/>
          <a:lstStyle/>
          <a:p>
            <a:pPr rtl="0"/>
            <a:fld id="{D57F1E4F-1CFF-5643-939E-217C01CDF565}" type="slidenum">
              <a:rPr lang="fr-CA" noProof="0" smtClean="0"/>
              <a:pPr rtl="0"/>
              <a:t>13</a:t>
            </a:fld>
            <a:endParaRPr lang="fr-CA" noProof="0"/>
          </a:p>
        </p:txBody>
      </p:sp>
    </p:spTree>
    <p:extLst>
      <p:ext uri="{BB962C8B-B14F-4D97-AF65-F5344CB8AC3E}">
        <p14:creationId xmlns:p14="http://schemas.microsoft.com/office/powerpoint/2010/main" val="329086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787D60-2C06-492F-B5A3-2B672C374D66}"/>
              </a:ext>
            </a:extLst>
          </p:cNvPr>
          <p:cNvSpPr/>
          <p:nvPr/>
        </p:nvSpPr>
        <p:spPr>
          <a:xfrm>
            <a:off x="24221" y="10274"/>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 name="Group 17">
            <a:extLst>
              <a:ext uri="{FF2B5EF4-FFF2-40B4-BE49-F238E27FC236}">
                <a16:creationId xmlns:a16="http://schemas.microsoft.com/office/drawing/2014/main" id="{F78660CD-C19F-46BC-8028-82D613B0353C}"/>
              </a:ext>
            </a:extLst>
          </p:cNvPr>
          <p:cNvGrpSpPr/>
          <p:nvPr/>
        </p:nvGrpSpPr>
        <p:grpSpPr>
          <a:xfrm>
            <a:off x="6300276" y="48188"/>
            <a:ext cx="4203513" cy="6599194"/>
            <a:chOff x="6698205" y="110387"/>
            <a:chExt cx="4203513" cy="6599194"/>
          </a:xfrm>
        </p:grpSpPr>
        <p:sp>
          <p:nvSpPr>
            <p:cNvPr id="7" name="Rectangle 6">
              <a:extLst>
                <a:ext uri="{FF2B5EF4-FFF2-40B4-BE49-F238E27FC236}">
                  <a16:creationId xmlns:a16="http://schemas.microsoft.com/office/drawing/2014/main" id="{620893E9-B50A-4C15-90F6-754C7F97D9F1}"/>
                </a:ext>
              </a:extLst>
            </p:cNvPr>
            <p:cNvSpPr/>
            <p:nvPr/>
          </p:nvSpPr>
          <p:spPr>
            <a:xfrm>
              <a:off x="6698206" y="549322"/>
              <a:ext cx="4203511" cy="30059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400" b="1" dirty="0">
                <a:solidFill>
                  <a:schemeClr val="bg1"/>
                </a:solidFill>
              </a:endParaRPr>
            </a:p>
            <a:p>
              <a:r>
                <a:rPr lang="en-CA" sz="1400" b="1" dirty="0">
                  <a:solidFill>
                    <a:schemeClr val="bg1"/>
                  </a:solidFill>
                </a:rPr>
                <a:t>Brand Recognition</a:t>
              </a:r>
              <a:r>
                <a:rPr lang="en-CA" sz="1400" dirty="0"/>
                <a:t> – Kia struggles in brand recognition when it competes against German &amp; Japanese – Audi , Acura, Infiniti</a:t>
              </a:r>
            </a:p>
            <a:p>
              <a:r>
                <a:rPr lang="en-CA" sz="1400" b="1" dirty="0">
                  <a:solidFill>
                    <a:schemeClr val="bg1"/>
                  </a:solidFill>
                </a:rPr>
                <a:t>Recalls</a:t>
              </a:r>
              <a:r>
                <a:rPr lang="en-CA" sz="1400" dirty="0"/>
                <a:t> – Past recalls of critical parts</a:t>
              </a:r>
            </a:p>
            <a:p>
              <a:r>
                <a:rPr lang="en-CA" sz="1400" b="1" dirty="0">
                  <a:solidFill>
                    <a:schemeClr val="bg1"/>
                  </a:solidFill>
                </a:rPr>
                <a:t>Limited Customer Market </a:t>
              </a:r>
              <a:r>
                <a:rPr lang="en-CA" sz="1400" dirty="0"/>
                <a:t>– Kia has not been able to increase their potential market and is unable to appeal to a broader audience specially the customer in metros</a:t>
              </a:r>
            </a:p>
            <a:p>
              <a:r>
                <a:rPr lang="en-CA" sz="1400" b="1" dirty="0">
                  <a:solidFill>
                    <a:schemeClr val="bg1"/>
                  </a:solidFill>
                </a:rPr>
                <a:t>Limited Sales In Luxury Segments – </a:t>
              </a:r>
              <a:r>
                <a:rPr lang="en-CA" sz="1400" dirty="0">
                  <a:solidFill>
                    <a:schemeClr val="tx1"/>
                  </a:solidFill>
                </a:rPr>
                <a:t>Kia has not been able to attain required sales numbers in the Luxury, Luxury High segments and intermediate segments despite offering some great products </a:t>
              </a:r>
            </a:p>
            <a:p>
              <a:endParaRPr lang="en-CA" sz="1400" dirty="0"/>
            </a:p>
            <a:p>
              <a:endParaRPr lang="en-CA" sz="1400" dirty="0"/>
            </a:p>
          </p:txBody>
        </p:sp>
        <p:sp>
          <p:nvSpPr>
            <p:cNvPr id="10" name="Rectangle 9">
              <a:extLst>
                <a:ext uri="{FF2B5EF4-FFF2-40B4-BE49-F238E27FC236}">
                  <a16:creationId xmlns:a16="http://schemas.microsoft.com/office/drawing/2014/main" id="{0CF6E63E-6BEA-462C-87AE-5F08ACAFC358}"/>
                </a:ext>
              </a:extLst>
            </p:cNvPr>
            <p:cNvSpPr/>
            <p:nvPr/>
          </p:nvSpPr>
          <p:spPr>
            <a:xfrm>
              <a:off x="6698207" y="3703661"/>
              <a:ext cx="4203511" cy="30059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a:solidFill>
                    <a:schemeClr val="accent1"/>
                  </a:solidFill>
                </a:rPr>
                <a:t>Competition </a:t>
              </a:r>
              <a:r>
                <a:rPr lang="en-CA" sz="1400" dirty="0">
                  <a:solidFill>
                    <a:schemeClr val="bg1"/>
                  </a:solidFill>
                </a:rPr>
                <a:t>- The competition is getting stiffer in all over the world and in Canada</a:t>
              </a:r>
            </a:p>
            <a:p>
              <a:r>
                <a:rPr lang="en-CA" sz="1400" b="1" dirty="0">
                  <a:solidFill>
                    <a:schemeClr val="accent1"/>
                  </a:solidFill>
                </a:rPr>
                <a:t>Profit Margins</a:t>
              </a:r>
              <a:r>
                <a:rPr lang="en-CA" sz="1400" dirty="0">
                  <a:solidFill>
                    <a:schemeClr val="bg1"/>
                  </a:solidFill>
                </a:rPr>
                <a:t> – With increased competition, players are unable to earn decent profit margins </a:t>
              </a:r>
            </a:p>
            <a:p>
              <a:r>
                <a:rPr lang="en-CA" sz="1400" b="1" dirty="0">
                  <a:solidFill>
                    <a:schemeClr val="accent1"/>
                  </a:solidFill>
                </a:rPr>
                <a:t>Customer Preferences </a:t>
              </a:r>
              <a:r>
                <a:rPr lang="en-CA" sz="1400" dirty="0">
                  <a:solidFill>
                    <a:schemeClr val="bg1"/>
                  </a:solidFill>
                </a:rPr>
                <a:t>– Changing customer preferences and regulatory framework</a:t>
              </a:r>
            </a:p>
            <a:p>
              <a:r>
                <a:rPr lang="en-CA" sz="1400" b="1" dirty="0">
                  <a:solidFill>
                    <a:schemeClr val="accent1"/>
                  </a:solidFill>
                </a:rPr>
                <a:t>Limited Sales in Many Segments  </a:t>
              </a:r>
              <a:r>
                <a:rPr lang="en-CA" sz="1400" dirty="0">
                  <a:solidFill>
                    <a:schemeClr val="bg1"/>
                  </a:solidFill>
                </a:rPr>
                <a:t>– Apart from the Compact and Compact SUV segments, Kia has not achieved decent sales figures in rest of the segments. Kia brand is not synonymous with luxury vehicles. </a:t>
              </a:r>
            </a:p>
            <a:p>
              <a:endParaRPr lang="en-CA" sz="1400" dirty="0">
                <a:solidFill>
                  <a:schemeClr val="bg1"/>
                </a:solidFill>
              </a:endParaRPr>
            </a:p>
          </p:txBody>
        </p:sp>
        <p:sp>
          <p:nvSpPr>
            <p:cNvPr id="15" name="Rectangle 14">
              <a:extLst>
                <a:ext uri="{FF2B5EF4-FFF2-40B4-BE49-F238E27FC236}">
                  <a16:creationId xmlns:a16="http://schemas.microsoft.com/office/drawing/2014/main" id="{6AA8F973-EC3B-4E39-9610-5A808B5342BC}"/>
                </a:ext>
              </a:extLst>
            </p:cNvPr>
            <p:cNvSpPr/>
            <p:nvPr/>
          </p:nvSpPr>
          <p:spPr>
            <a:xfrm>
              <a:off x="6698205" y="110387"/>
              <a:ext cx="4203511" cy="34801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bg1"/>
                  </a:solidFill>
                </a:rPr>
                <a:t>Harmful</a:t>
              </a:r>
            </a:p>
          </p:txBody>
        </p:sp>
      </p:grpSp>
      <p:grpSp>
        <p:nvGrpSpPr>
          <p:cNvPr id="21" name="Group 20">
            <a:extLst>
              <a:ext uri="{FF2B5EF4-FFF2-40B4-BE49-F238E27FC236}">
                <a16:creationId xmlns:a16="http://schemas.microsoft.com/office/drawing/2014/main" id="{A0D43BEF-9658-4B47-A5C1-81A49606ACF5}"/>
              </a:ext>
            </a:extLst>
          </p:cNvPr>
          <p:cNvGrpSpPr/>
          <p:nvPr/>
        </p:nvGrpSpPr>
        <p:grpSpPr>
          <a:xfrm>
            <a:off x="186612" y="60461"/>
            <a:ext cx="5018462" cy="6593007"/>
            <a:chOff x="671804" y="148419"/>
            <a:chExt cx="5018462" cy="6593007"/>
          </a:xfrm>
        </p:grpSpPr>
        <p:sp>
          <p:nvSpPr>
            <p:cNvPr id="12" name="Rectangle 11">
              <a:extLst>
                <a:ext uri="{FF2B5EF4-FFF2-40B4-BE49-F238E27FC236}">
                  <a16:creationId xmlns:a16="http://schemas.microsoft.com/office/drawing/2014/main" id="{071EF4F1-33A0-4487-AF96-8FA5BB0106A2}"/>
                </a:ext>
              </a:extLst>
            </p:cNvPr>
            <p:cNvSpPr/>
            <p:nvPr/>
          </p:nvSpPr>
          <p:spPr>
            <a:xfrm>
              <a:off x="1486755" y="3735506"/>
              <a:ext cx="4203511" cy="3005920"/>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a:solidFill>
                    <a:schemeClr val="accent3"/>
                  </a:solidFill>
                </a:rPr>
                <a:t>Dealership Network </a:t>
              </a:r>
              <a:r>
                <a:rPr lang="en-CA" sz="1400" dirty="0"/>
                <a:t>– A strong dealership network in Canada – 79 in Canada </a:t>
              </a:r>
            </a:p>
            <a:p>
              <a:r>
                <a:rPr lang="en-CA" sz="1400" b="1" dirty="0">
                  <a:solidFill>
                    <a:schemeClr val="accent3"/>
                  </a:solidFill>
                </a:rPr>
                <a:t>Market Potential </a:t>
              </a:r>
              <a:r>
                <a:rPr lang="en-CA" sz="1400" dirty="0"/>
                <a:t>– Kia can create markets for new products</a:t>
              </a:r>
            </a:p>
            <a:p>
              <a:r>
                <a:rPr lang="en-CA" sz="1400" b="1" dirty="0">
                  <a:solidFill>
                    <a:schemeClr val="accent3"/>
                  </a:solidFill>
                </a:rPr>
                <a:t>Green Cars</a:t>
              </a:r>
              <a:r>
                <a:rPr lang="en-CA" sz="1400" dirty="0"/>
                <a:t> – Kia can usher a new era of electric cars to capture the buzz and customer needs – Soul EV, Niro EV</a:t>
              </a:r>
            </a:p>
            <a:p>
              <a:r>
                <a:rPr lang="en-CA" sz="1400" b="1" dirty="0">
                  <a:solidFill>
                    <a:schemeClr val="accent3"/>
                  </a:solidFill>
                </a:rPr>
                <a:t>Good Offers and Reliable Warranty </a:t>
              </a:r>
              <a:r>
                <a:rPr lang="en-CA" sz="1400" dirty="0"/>
                <a:t>– Customer-friendly offers, nice warranty, less residual value (lease)</a:t>
              </a:r>
            </a:p>
            <a:p>
              <a:r>
                <a:rPr lang="en-CA" sz="1400" b="1" dirty="0">
                  <a:solidFill>
                    <a:schemeClr val="accent3"/>
                  </a:solidFill>
                </a:rPr>
                <a:t>Popular Models </a:t>
              </a:r>
              <a:r>
                <a:rPr lang="en-CA" sz="1400" dirty="0"/>
                <a:t>– Kia has sold equal number of vehicles in Car and SUV categories which shows the popularity of its models</a:t>
              </a:r>
            </a:p>
            <a:p>
              <a:endParaRPr lang="en-CA" sz="1400" dirty="0"/>
            </a:p>
          </p:txBody>
        </p:sp>
        <p:sp>
          <p:nvSpPr>
            <p:cNvPr id="13" name="Rectangle 12">
              <a:extLst>
                <a:ext uri="{FF2B5EF4-FFF2-40B4-BE49-F238E27FC236}">
                  <a16:creationId xmlns:a16="http://schemas.microsoft.com/office/drawing/2014/main" id="{F12FB669-633F-4581-95C0-6E77896FF632}"/>
                </a:ext>
              </a:extLst>
            </p:cNvPr>
            <p:cNvSpPr/>
            <p:nvPr/>
          </p:nvSpPr>
          <p:spPr>
            <a:xfrm>
              <a:off x="1486754" y="613012"/>
              <a:ext cx="4203511" cy="30059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a:solidFill>
                    <a:schemeClr val="bg1">
                      <a:alpha val="74000"/>
                    </a:schemeClr>
                  </a:solidFill>
                </a:rPr>
                <a:t>Product Portfolio</a:t>
              </a:r>
              <a:r>
                <a:rPr lang="en-CA" sz="1400" dirty="0">
                  <a:solidFill>
                    <a:schemeClr val="lt1">
                      <a:alpha val="74000"/>
                    </a:schemeClr>
                  </a:solidFill>
                </a:rPr>
                <a:t> – wide product portfolio, offering 18 models in multiple segments </a:t>
              </a:r>
            </a:p>
            <a:p>
              <a:r>
                <a:rPr lang="en-CA" sz="1400" b="1" dirty="0">
                  <a:solidFill>
                    <a:schemeClr val="bg1">
                      <a:alpha val="74000"/>
                    </a:schemeClr>
                  </a:solidFill>
                </a:rPr>
                <a:t>Positioning </a:t>
              </a:r>
              <a:r>
                <a:rPr lang="en-CA" sz="1400" dirty="0">
                  <a:solidFill>
                    <a:schemeClr val="lt1">
                      <a:alpha val="74000"/>
                    </a:schemeClr>
                  </a:solidFill>
                </a:rPr>
                <a:t>– value for money, kudos from experts &amp; reviewers</a:t>
              </a:r>
            </a:p>
            <a:p>
              <a:r>
                <a:rPr lang="en-CA" sz="1400" b="1" dirty="0">
                  <a:solidFill>
                    <a:schemeClr val="bg1">
                      <a:alpha val="74000"/>
                    </a:schemeClr>
                  </a:solidFill>
                </a:rPr>
                <a:t>Product Innovation</a:t>
              </a:r>
              <a:r>
                <a:rPr lang="en-CA" sz="1400" dirty="0">
                  <a:solidFill>
                    <a:schemeClr val="lt1">
                      <a:alpha val="74000"/>
                    </a:schemeClr>
                  </a:solidFill>
                </a:rPr>
                <a:t> – Successful record of developing new products</a:t>
              </a:r>
            </a:p>
            <a:p>
              <a:r>
                <a:rPr lang="en-CA" sz="1400" b="1" dirty="0">
                  <a:solidFill>
                    <a:schemeClr val="bg1">
                      <a:alpha val="74000"/>
                    </a:schemeClr>
                  </a:solidFill>
                </a:rPr>
                <a:t>Quality</a:t>
              </a:r>
              <a:r>
                <a:rPr lang="en-CA" sz="1400" dirty="0">
                  <a:solidFill>
                    <a:schemeClr val="lt1">
                      <a:alpha val="74000"/>
                    </a:schemeClr>
                  </a:solidFill>
                </a:rPr>
                <a:t> -  J D power and other awards for quality and less number of problems </a:t>
              </a:r>
            </a:p>
            <a:p>
              <a:r>
                <a:rPr lang="en-CA" sz="1400" b="1" dirty="0">
                  <a:solidFill>
                    <a:schemeClr val="bg1">
                      <a:alpha val="74000"/>
                    </a:schemeClr>
                  </a:solidFill>
                </a:rPr>
                <a:t>Constant Sales</a:t>
              </a:r>
              <a:r>
                <a:rPr lang="en-CA" sz="1400" dirty="0">
                  <a:solidFill>
                    <a:schemeClr val="lt1">
                      <a:alpha val="74000"/>
                    </a:schemeClr>
                  </a:solidFill>
                </a:rPr>
                <a:t> - N0. 09 in Canada overall, 13</a:t>
              </a:r>
              <a:r>
                <a:rPr lang="en-CA" sz="1400" baseline="30000" dirty="0">
                  <a:solidFill>
                    <a:schemeClr val="lt1">
                      <a:alpha val="74000"/>
                    </a:schemeClr>
                  </a:solidFill>
                </a:rPr>
                <a:t>th</a:t>
              </a:r>
              <a:r>
                <a:rPr lang="en-CA" sz="1400" dirty="0">
                  <a:solidFill>
                    <a:schemeClr val="lt1">
                      <a:alpha val="74000"/>
                    </a:schemeClr>
                  </a:solidFill>
                </a:rPr>
                <a:t> in Truck category and 6</a:t>
              </a:r>
              <a:r>
                <a:rPr lang="en-CA" sz="1400" baseline="30000" dirty="0">
                  <a:solidFill>
                    <a:schemeClr val="lt1">
                      <a:alpha val="74000"/>
                    </a:schemeClr>
                  </a:solidFill>
                </a:rPr>
                <a:t>th</a:t>
              </a:r>
              <a:r>
                <a:rPr lang="en-CA" sz="1400" dirty="0">
                  <a:solidFill>
                    <a:schemeClr val="lt1">
                      <a:alpha val="74000"/>
                    </a:schemeClr>
                  </a:solidFill>
                </a:rPr>
                <a:t> in Car category - Sold more than 112K vehicles in 18 months       (Jan 2018 – June 2019). </a:t>
              </a:r>
            </a:p>
            <a:p>
              <a:endParaRPr lang="en-CA" sz="1400" dirty="0">
                <a:solidFill>
                  <a:schemeClr val="lt1">
                    <a:alpha val="74000"/>
                  </a:schemeClr>
                </a:solidFill>
              </a:endParaRPr>
            </a:p>
            <a:p>
              <a:endParaRPr lang="en-CA" sz="1400" dirty="0">
                <a:solidFill>
                  <a:schemeClr val="lt1">
                    <a:alpha val="74000"/>
                  </a:schemeClr>
                </a:solidFill>
              </a:endParaRPr>
            </a:p>
          </p:txBody>
        </p:sp>
        <p:sp>
          <p:nvSpPr>
            <p:cNvPr id="14" name="Rectangle 13">
              <a:extLst>
                <a:ext uri="{FF2B5EF4-FFF2-40B4-BE49-F238E27FC236}">
                  <a16:creationId xmlns:a16="http://schemas.microsoft.com/office/drawing/2014/main" id="{88E2286E-F756-45CB-B1F3-E9B754C78135}"/>
                </a:ext>
              </a:extLst>
            </p:cNvPr>
            <p:cNvSpPr/>
            <p:nvPr/>
          </p:nvSpPr>
          <p:spPr>
            <a:xfrm>
              <a:off x="1486755" y="148419"/>
              <a:ext cx="4203511" cy="3480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bg1"/>
                  </a:solidFill>
                </a:rPr>
                <a:t>Helpful</a:t>
              </a:r>
            </a:p>
          </p:txBody>
        </p:sp>
        <p:sp>
          <p:nvSpPr>
            <p:cNvPr id="16" name="Rectangle 15">
              <a:extLst>
                <a:ext uri="{FF2B5EF4-FFF2-40B4-BE49-F238E27FC236}">
                  <a16:creationId xmlns:a16="http://schemas.microsoft.com/office/drawing/2014/main" id="{2D4D1559-353B-411E-B05C-5257DEC8DF0D}"/>
                </a:ext>
              </a:extLst>
            </p:cNvPr>
            <p:cNvSpPr/>
            <p:nvPr/>
          </p:nvSpPr>
          <p:spPr>
            <a:xfrm>
              <a:off x="671804" y="613012"/>
              <a:ext cx="618479" cy="30059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solidFill>
                    <a:schemeClr val="bg1"/>
                  </a:solidFill>
                </a:rPr>
                <a:t>Internal</a:t>
              </a:r>
            </a:p>
          </p:txBody>
        </p:sp>
        <p:sp>
          <p:nvSpPr>
            <p:cNvPr id="17" name="Rectangle 16">
              <a:extLst>
                <a:ext uri="{FF2B5EF4-FFF2-40B4-BE49-F238E27FC236}">
                  <a16:creationId xmlns:a16="http://schemas.microsoft.com/office/drawing/2014/main" id="{8D408CB5-D4DF-485E-92CB-D76C6569A7ED}"/>
                </a:ext>
              </a:extLst>
            </p:cNvPr>
            <p:cNvSpPr/>
            <p:nvPr/>
          </p:nvSpPr>
          <p:spPr>
            <a:xfrm>
              <a:off x="693123" y="3735506"/>
              <a:ext cx="618479" cy="30059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solidFill>
                    <a:schemeClr val="tx1"/>
                  </a:solidFill>
                </a:rPr>
                <a:t>External</a:t>
              </a:r>
              <a:endParaRPr lang="en-CA" dirty="0">
                <a:solidFill>
                  <a:schemeClr val="tx1"/>
                </a:solidFill>
              </a:endParaRPr>
            </a:p>
          </p:txBody>
        </p:sp>
      </p:grpSp>
      <p:sp>
        <p:nvSpPr>
          <p:cNvPr id="22" name="Rectangle 21">
            <a:extLst>
              <a:ext uri="{FF2B5EF4-FFF2-40B4-BE49-F238E27FC236}">
                <a16:creationId xmlns:a16="http://schemas.microsoft.com/office/drawing/2014/main" id="{DEF38E3F-AAB9-4951-9584-BDE08CE9AA85}"/>
              </a:ext>
            </a:extLst>
          </p:cNvPr>
          <p:cNvSpPr/>
          <p:nvPr/>
        </p:nvSpPr>
        <p:spPr>
          <a:xfrm>
            <a:off x="5283854" y="557881"/>
            <a:ext cx="466530" cy="297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Strengths</a:t>
            </a:r>
          </a:p>
        </p:txBody>
      </p:sp>
      <p:sp>
        <p:nvSpPr>
          <p:cNvPr id="23" name="Rectangle 22">
            <a:extLst>
              <a:ext uri="{FF2B5EF4-FFF2-40B4-BE49-F238E27FC236}">
                <a16:creationId xmlns:a16="http://schemas.microsoft.com/office/drawing/2014/main" id="{1E507724-CCBF-414F-A143-D29E0BD6167C}"/>
              </a:ext>
            </a:extLst>
          </p:cNvPr>
          <p:cNvSpPr/>
          <p:nvPr/>
        </p:nvSpPr>
        <p:spPr>
          <a:xfrm>
            <a:off x="10546898" y="468462"/>
            <a:ext cx="466530" cy="3024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Weakness</a:t>
            </a:r>
          </a:p>
        </p:txBody>
      </p:sp>
      <p:sp>
        <p:nvSpPr>
          <p:cNvPr id="24" name="Rectangle 23">
            <a:extLst>
              <a:ext uri="{FF2B5EF4-FFF2-40B4-BE49-F238E27FC236}">
                <a16:creationId xmlns:a16="http://schemas.microsoft.com/office/drawing/2014/main" id="{02D645B1-2E09-47F7-8C75-C580349F425D}"/>
              </a:ext>
            </a:extLst>
          </p:cNvPr>
          <p:cNvSpPr/>
          <p:nvPr/>
        </p:nvSpPr>
        <p:spPr>
          <a:xfrm>
            <a:off x="10550118" y="3631188"/>
            <a:ext cx="466530" cy="3024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Threats</a:t>
            </a:r>
          </a:p>
        </p:txBody>
      </p:sp>
      <p:sp>
        <p:nvSpPr>
          <p:cNvPr id="25" name="Rectangle 24">
            <a:extLst>
              <a:ext uri="{FF2B5EF4-FFF2-40B4-BE49-F238E27FC236}">
                <a16:creationId xmlns:a16="http://schemas.microsoft.com/office/drawing/2014/main" id="{F622AFC1-14CA-4B0F-AA66-E1CF3A984A33}"/>
              </a:ext>
            </a:extLst>
          </p:cNvPr>
          <p:cNvSpPr/>
          <p:nvPr/>
        </p:nvSpPr>
        <p:spPr>
          <a:xfrm>
            <a:off x="5272528" y="3647665"/>
            <a:ext cx="466530" cy="3024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Opportunities</a:t>
            </a:r>
          </a:p>
        </p:txBody>
      </p:sp>
      <p:sp>
        <p:nvSpPr>
          <p:cNvPr id="2" name="Slide Number Placeholder 1">
            <a:extLst>
              <a:ext uri="{FF2B5EF4-FFF2-40B4-BE49-F238E27FC236}">
                <a16:creationId xmlns:a16="http://schemas.microsoft.com/office/drawing/2014/main" id="{349D74C7-C756-433A-9509-AA73C86D2F53}"/>
              </a:ext>
            </a:extLst>
          </p:cNvPr>
          <p:cNvSpPr>
            <a:spLocks noGrp="1"/>
          </p:cNvSpPr>
          <p:nvPr>
            <p:ph type="sldNum" sz="quarter" idx="12"/>
          </p:nvPr>
        </p:nvSpPr>
        <p:spPr/>
        <p:txBody>
          <a:bodyPr/>
          <a:lstStyle/>
          <a:p>
            <a:pPr rtl="0"/>
            <a:fld id="{D57F1E4F-1CFF-5643-939E-217C01CDF565}" type="slidenum">
              <a:rPr lang="fr-CA" noProof="0" smtClean="0"/>
              <a:pPr rtl="0"/>
              <a:t>14</a:t>
            </a:fld>
            <a:endParaRPr lang="fr-CA" noProof="0"/>
          </a:p>
        </p:txBody>
      </p:sp>
    </p:spTree>
    <p:extLst>
      <p:ext uri="{BB962C8B-B14F-4D97-AF65-F5344CB8AC3E}">
        <p14:creationId xmlns:p14="http://schemas.microsoft.com/office/powerpoint/2010/main" val="1968728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0DD28AB-D394-1140-A4F3-F7FC038AA57F}"/>
              </a:ext>
            </a:extLst>
          </p:cNvPr>
          <p:cNvPicPr>
            <a:picLocks noChangeAspect="1"/>
          </p:cNvPicPr>
          <p:nvPr/>
        </p:nvPicPr>
        <p:blipFill>
          <a:blip r:embed="rId3"/>
          <a:stretch>
            <a:fillRect/>
          </a:stretch>
        </p:blipFill>
        <p:spPr>
          <a:xfrm>
            <a:off x="-380848" y="6"/>
            <a:ext cx="12191980" cy="6857988"/>
          </a:xfrm>
          <a:prstGeom prst="rect">
            <a:avLst/>
          </a:prstGeom>
        </p:spPr>
      </p:pic>
      <p:sp>
        <p:nvSpPr>
          <p:cNvPr id="2" name="Titre 1">
            <a:extLst>
              <a:ext uri="{FF2B5EF4-FFF2-40B4-BE49-F238E27FC236}">
                <a16:creationId xmlns:a16="http://schemas.microsoft.com/office/drawing/2014/main" id="{23F6D5E8-15CF-4755-910B-1B5A1E777357}"/>
              </a:ext>
            </a:extLst>
          </p:cNvPr>
          <p:cNvSpPr>
            <a:spLocks noGrp="1"/>
          </p:cNvSpPr>
          <p:nvPr>
            <p:ph type="title"/>
          </p:nvPr>
        </p:nvSpPr>
        <p:spPr>
          <a:xfrm>
            <a:off x="-77918" y="5861050"/>
            <a:ext cx="6362700" cy="1089784"/>
          </a:xfrm>
        </p:spPr>
        <p:txBody>
          <a:bodyPr rtlCol="0">
            <a:normAutofit/>
          </a:bodyPr>
          <a:lstStyle/>
          <a:p>
            <a:pPr algn="ctr" rtl="0"/>
            <a:r>
              <a:rPr lang="fr-CA" dirty="0" err="1">
                <a:solidFill>
                  <a:schemeClr val="bg1"/>
                </a:solidFill>
              </a:rPr>
              <a:t>Market</a:t>
            </a:r>
            <a:r>
              <a:rPr lang="fr-CA" dirty="0">
                <a:solidFill>
                  <a:schemeClr val="bg1"/>
                </a:solidFill>
              </a:rPr>
              <a:t> </a:t>
            </a:r>
            <a:r>
              <a:rPr lang="fr-CA" dirty="0" err="1">
                <a:solidFill>
                  <a:schemeClr val="bg1"/>
                </a:solidFill>
              </a:rPr>
              <a:t>Analysis</a:t>
            </a:r>
            <a:r>
              <a:rPr lang="fr-CA" dirty="0">
                <a:solidFill>
                  <a:schemeClr val="bg1"/>
                </a:solidFill>
              </a:rPr>
              <a:t> &amp; Trends</a:t>
            </a:r>
          </a:p>
        </p:txBody>
      </p:sp>
      <p:sp>
        <p:nvSpPr>
          <p:cNvPr id="3" name="Slide Number Placeholder 2">
            <a:extLst>
              <a:ext uri="{FF2B5EF4-FFF2-40B4-BE49-F238E27FC236}">
                <a16:creationId xmlns:a16="http://schemas.microsoft.com/office/drawing/2014/main" id="{48E69351-3F7C-45F8-8A73-B79F0618A712}"/>
              </a:ext>
            </a:extLst>
          </p:cNvPr>
          <p:cNvSpPr>
            <a:spLocks noGrp="1"/>
          </p:cNvSpPr>
          <p:nvPr>
            <p:ph type="sldNum" sz="quarter" idx="12"/>
          </p:nvPr>
        </p:nvSpPr>
        <p:spPr/>
        <p:txBody>
          <a:bodyPr/>
          <a:lstStyle/>
          <a:p>
            <a:pPr rtl="0"/>
            <a:fld id="{D57F1E4F-1CFF-5643-939E-217C01CDF565}" type="slidenum">
              <a:rPr lang="fr-CA" noProof="0" smtClean="0"/>
              <a:pPr rtl="0"/>
              <a:t>15</a:t>
            </a:fld>
            <a:endParaRPr lang="fr-CA" noProof="0"/>
          </a:p>
        </p:txBody>
      </p:sp>
    </p:spTree>
    <p:extLst>
      <p:ext uri="{BB962C8B-B14F-4D97-AF65-F5344CB8AC3E}">
        <p14:creationId xmlns:p14="http://schemas.microsoft.com/office/powerpoint/2010/main" val="114238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8E9FF87-7BF6-4D52-B7D4-A0CC5CE3E130}"/>
              </a:ext>
            </a:extLst>
          </p:cNvPr>
          <p:cNvPicPr>
            <a:picLocks noChangeAspect="1"/>
          </p:cNvPicPr>
          <p:nvPr/>
        </p:nvPicPr>
        <p:blipFill>
          <a:blip r:embed="rId3"/>
          <a:stretch>
            <a:fillRect/>
          </a:stretch>
        </p:blipFill>
        <p:spPr>
          <a:xfrm>
            <a:off x="1046746" y="242887"/>
            <a:ext cx="4110287" cy="4557713"/>
          </a:xfrm>
          <a:prstGeom prst="rect">
            <a:avLst/>
          </a:prstGeom>
        </p:spPr>
      </p:pic>
      <p:sp>
        <p:nvSpPr>
          <p:cNvPr id="6" name="Rectangle 5">
            <a:extLst>
              <a:ext uri="{FF2B5EF4-FFF2-40B4-BE49-F238E27FC236}">
                <a16:creationId xmlns:a16="http://schemas.microsoft.com/office/drawing/2014/main" id="{CF405D1F-D962-4313-89EA-21C40FF4C93E}"/>
              </a:ext>
            </a:extLst>
          </p:cNvPr>
          <p:cNvSpPr/>
          <p:nvPr/>
        </p:nvSpPr>
        <p:spPr>
          <a:xfrm>
            <a:off x="1997347" y="516651"/>
            <a:ext cx="1913753" cy="542150"/>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itre 1">
            <a:extLst>
              <a:ext uri="{FF2B5EF4-FFF2-40B4-BE49-F238E27FC236}">
                <a16:creationId xmlns:a16="http://schemas.microsoft.com/office/drawing/2014/main" id="{5B7826BD-2EFD-4D99-85FF-16CEEA9136CA}"/>
              </a:ext>
            </a:extLst>
          </p:cNvPr>
          <p:cNvSpPr>
            <a:spLocks noGrp="1"/>
          </p:cNvSpPr>
          <p:nvPr>
            <p:ph type="title"/>
          </p:nvPr>
        </p:nvSpPr>
        <p:spPr>
          <a:xfrm>
            <a:off x="1272229" y="5249022"/>
            <a:ext cx="4141981" cy="694862"/>
          </a:xfrm>
        </p:spPr>
        <p:txBody>
          <a:bodyPr vert="horz" lIns="91440" tIns="45720" rIns="91440" bIns="45720" rtlCol="0" anchor="b">
            <a:normAutofit/>
          </a:bodyPr>
          <a:lstStyle/>
          <a:p>
            <a:pPr algn="l" rtl="0">
              <a:lnSpc>
                <a:spcPct val="90000"/>
              </a:lnSpc>
            </a:pPr>
            <a:r>
              <a:rPr lang="fr-CA" sz="4000" dirty="0"/>
              <a:t>Tough </a:t>
            </a:r>
            <a:r>
              <a:rPr lang="fr-CA" sz="4000" dirty="0" err="1"/>
              <a:t>Market</a:t>
            </a:r>
            <a:endParaRPr lang="fr-CA" sz="4000" dirty="0"/>
          </a:p>
        </p:txBody>
      </p:sp>
      <p:pic>
        <p:nvPicPr>
          <p:cNvPr id="9" name="Picture 8" descr="A close up of a logo&#10;&#10;Description automatically generated">
            <a:extLst>
              <a:ext uri="{FF2B5EF4-FFF2-40B4-BE49-F238E27FC236}">
                <a16:creationId xmlns:a16="http://schemas.microsoft.com/office/drawing/2014/main" id="{3819732A-F1D8-41AB-A0A5-151D847D53C2}"/>
              </a:ext>
            </a:extLst>
          </p:cNvPr>
          <p:cNvPicPr>
            <a:picLocks noChangeAspect="1"/>
          </p:cNvPicPr>
          <p:nvPr/>
        </p:nvPicPr>
        <p:blipFill>
          <a:blip r:embed="rId4"/>
          <a:stretch>
            <a:fillRect/>
          </a:stretch>
        </p:blipFill>
        <p:spPr>
          <a:xfrm>
            <a:off x="6312171" y="242887"/>
            <a:ext cx="4458919" cy="4557713"/>
          </a:xfrm>
          <a:prstGeom prst="rect">
            <a:avLst/>
          </a:prstGeom>
        </p:spPr>
      </p:pic>
      <p:sp>
        <p:nvSpPr>
          <p:cNvPr id="19" name="Titre 1">
            <a:extLst>
              <a:ext uri="{FF2B5EF4-FFF2-40B4-BE49-F238E27FC236}">
                <a16:creationId xmlns:a16="http://schemas.microsoft.com/office/drawing/2014/main" id="{C3FAC740-3400-4D53-B312-6FAD89E12379}"/>
              </a:ext>
            </a:extLst>
          </p:cNvPr>
          <p:cNvSpPr txBox="1">
            <a:spLocks/>
          </p:cNvSpPr>
          <p:nvPr/>
        </p:nvSpPr>
        <p:spPr>
          <a:xfrm>
            <a:off x="6470639" y="5226764"/>
            <a:ext cx="4141981" cy="694862"/>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r" defTabSz="457200" rtl="0" eaLnBrk="1" latinLnBrk="0" hangingPunct="1">
              <a:spcBef>
                <a:spcPct val="0"/>
              </a:spcBef>
              <a:buNone/>
              <a:defRPr sz="4800" b="1" kern="1200" cap="none">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fr-CA" sz="4000" dirty="0"/>
              <a:t>Good </a:t>
            </a:r>
            <a:r>
              <a:rPr lang="fr-CA" sz="4000" dirty="0" err="1"/>
              <a:t>Products</a:t>
            </a:r>
            <a:endParaRPr lang="fr-CA" sz="4000" dirty="0"/>
          </a:p>
        </p:txBody>
      </p:sp>
      <p:sp>
        <p:nvSpPr>
          <p:cNvPr id="22" name="Rectangle 21">
            <a:extLst>
              <a:ext uri="{FF2B5EF4-FFF2-40B4-BE49-F238E27FC236}">
                <a16:creationId xmlns:a16="http://schemas.microsoft.com/office/drawing/2014/main" id="{1F84B535-5962-4889-BA00-93D95652F3F8}"/>
              </a:ext>
            </a:extLst>
          </p:cNvPr>
          <p:cNvSpPr/>
          <p:nvPr/>
        </p:nvSpPr>
        <p:spPr>
          <a:xfrm>
            <a:off x="6729154" y="936374"/>
            <a:ext cx="2419002" cy="1775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0D1BA1F0-DEF1-43FD-A646-20A608C990E6}"/>
              </a:ext>
            </a:extLst>
          </p:cNvPr>
          <p:cNvSpPr>
            <a:spLocks noGrp="1"/>
          </p:cNvSpPr>
          <p:nvPr>
            <p:ph type="sldNum" sz="quarter" idx="12"/>
          </p:nvPr>
        </p:nvSpPr>
        <p:spPr/>
        <p:txBody>
          <a:bodyPr/>
          <a:lstStyle/>
          <a:p>
            <a:pPr rtl="0"/>
            <a:fld id="{D57F1E4F-1CFF-5643-939E-217C01CDF565}" type="slidenum">
              <a:rPr lang="fr-CA" noProof="0" smtClean="0"/>
              <a:pPr rtl="0"/>
              <a:t>16</a:t>
            </a:fld>
            <a:endParaRPr lang="fr-CA" noProof="0"/>
          </a:p>
        </p:txBody>
      </p:sp>
    </p:spTree>
    <p:extLst>
      <p:ext uri="{BB962C8B-B14F-4D97-AF65-F5344CB8AC3E}">
        <p14:creationId xmlns:p14="http://schemas.microsoft.com/office/powerpoint/2010/main" val="1416035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800A238-B3BA-477C-B28D-1D9A73D466BD}"/>
              </a:ext>
            </a:extLst>
          </p:cNvPr>
          <p:cNvGraphicFramePr>
            <a:graphicFrameLocks/>
          </p:cNvGraphicFramePr>
          <p:nvPr>
            <p:extLst>
              <p:ext uri="{D42A27DB-BD31-4B8C-83A1-F6EECF244321}">
                <p14:modId xmlns:p14="http://schemas.microsoft.com/office/powerpoint/2010/main" val="3274224552"/>
              </p:ext>
            </p:extLst>
          </p:nvPr>
        </p:nvGraphicFramePr>
        <p:xfrm>
          <a:off x="84306" y="92413"/>
          <a:ext cx="5470187" cy="31566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EB6FA8BF-BBFB-46A0-BB8D-FDBB69795ABB}"/>
              </a:ext>
            </a:extLst>
          </p:cNvPr>
          <p:cNvGraphicFramePr>
            <a:graphicFrameLocks/>
          </p:cNvGraphicFramePr>
          <p:nvPr>
            <p:extLst>
              <p:ext uri="{D42A27DB-BD31-4B8C-83A1-F6EECF244321}">
                <p14:modId xmlns:p14="http://schemas.microsoft.com/office/powerpoint/2010/main" val="1955090485"/>
              </p:ext>
            </p:extLst>
          </p:nvPr>
        </p:nvGraphicFramePr>
        <p:xfrm>
          <a:off x="84305" y="3326860"/>
          <a:ext cx="11841806" cy="34338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A21C1C6-47E1-4156-8A9D-C2F0D5E9F4D8}"/>
              </a:ext>
            </a:extLst>
          </p:cNvPr>
          <p:cNvGraphicFramePr>
            <a:graphicFrameLocks/>
          </p:cNvGraphicFramePr>
          <p:nvPr>
            <p:extLst>
              <p:ext uri="{D42A27DB-BD31-4B8C-83A1-F6EECF244321}">
                <p14:modId xmlns:p14="http://schemas.microsoft.com/office/powerpoint/2010/main" val="2048858219"/>
              </p:ext>
            </p:extLst>
          </p:nvPr>
        </p:nvGraphicFramePr>
        <p:xfrm>
          <a:off x="5554493" y="92413"/>
          <a:ext cx="6449439"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039E300E-2D3F-403E-9330-8D05A0CF155E}"/>
              </a:ext>
            </a:extLst>
          </p:cNvPr>
          <p:cNvSpPr>
            <a:spLocks noGrp="1"/>
          </p:cNvSpPr>
          <p:nvPr>
            <p:ph type="sldNum" sz="quarter" idx="12"/>
          </p:nvPr>
        </p:nvSpPr>
        <p:spPr/>
        <p:txBody>
          <a:bodyPr/>
          <a:lstStyle/>
          <a:p>
            <a:pPr rtl="0"/>
            <a:fld id="{D57F1E4F-1CFF-5643-939E-217C01CDF565}" type="slidenum">
              <a:rPr lang="fr-CA" noProof="0" smtClean="0"/>
              <a:pPr rtl="0"/>
              <a:t>17</a:t>
            </a:fld>
            <a:endParaRPr lang="fr-CA" noProof="0"/>
          </a:p>
        </p:txBody>
      </p:sp>
    </p:spTree>
    <p:extLst>
      <p:ext uri="{BB962C8B-B14F-4D97-AF65-F5344CB8AC3E}">
        <p14:creationId xmlns:p14="http://schemas.microsoft.com/office/powerpoint/2010/main" val="260717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B5DBD6C-E8A8-B349-AC85-61C44AAEA056}"/>
              </a:ext>
            </a:extLst>
          </p:cNvPr>
          <p:cNvPicPr>
            <a:picLocks noChangeAspect="1"/>
          </p:cNvPicPr>
          <p:nvPr/>
        </p:nvPicPr>
        <p:blipFill>
          <a:blip r:embed="rId3"/>
          <a:stretch>
            <a:fillRect/>
          </a:stretch>
        </p:blipFill>
        <p:spPr>
          <a:xfrm>
            <a:off x="0" y="2602"/>
            <a:ext cx="12192000" cy="5582292"/>
          </a:xfrm>
          <a:prstGeom prst="rect">
            <a:avLst/>
          </a:prstGeom>
        </p:spPr>
      </p:pic>
      <p:sp>
        <p:nvSpPr>
          <p:cNvPr id="2" name="Titre 1">
            <a:extLst>
              <a:ext uri="{FF2B5EF4-FFF2-40B4-BE49-F238E27FC236}">
                <a16:creationId xmlns:a16="http://schemas.microsoft.com/office/drawing/2014/main" id="{F266081D-517B-5D43-A7B4-E67DDEDC0B31}"/>
              </a:ext>
            </a:extLst>
          </p:cNvPr>
          <p:cNvSpPr>
            <a:spLocks noGrp="1"/>
          </p:cNvSpPr>
          <p:nvPr>
            <p:ph type="title"/>
          </p:nvPr>
        </p:nvSpPr>
        <p:spPr>
          <a:xfrm>
            <a:off x="141261" y="5584894"/>
            <a:ext cx="6536941" cy="694862"/>
          </a:xfrm>
        </p:spPr>
        <p:txBody>
          <a:bodyPr vert="horz" lIns="91440" tIns="45720" rIns="91440" bIns="45720" rtlCol="0" anchor="b">
            <a:normAutofit fontScale="90000"/>
          </a:bodyPr>
          <a:lstStyle/>
          <a:p>
            <a:pPr algn="l" rtl="0">
              <a:lnSpc>
                <a:spcPct val="90000"/>
              </a:lnSpc>
            </a:pPr>
            <a:r>
              <a:rPr lang="fr-CA" sz="4000" dirty="0" err="1"/>
              <a:t>Stinger</a:t>
            </a:r>
            <a:r>
              <a:rPr lang="fr-CA" sz="4000" dirty="0"/>
              <a:t> – Marketing </a:t>
            </a:r>
            <a:r>
              <a:rPr lang="fr-CA" sz="4000" dirty="0" err="1"/>
              <a:t>Strategy</a:t>
            </a:r>
            <a:endParaRPr lang="fr-CA" sz="4000" dirty="0"/>
          </a:p>
        </p:txBody>
      </p:sp>
      <p:sp>
        <p:nvSpPr>
          <p:cNvPr id="4" name="Slide Number Placeholder 3">
            <a:extLst>
              <a:ext uri="{FF2B5EF4-FFF2-40B4-BE49-F238E27FC236}">
                <a16:creationId xmlns:a16="http://schemas.microsoft.com/office/drawing/2014/main" id="{A34D1416-9116-4E96-9A29-3FDAC797B280}"/>
              </a:ext>
            </a:extLst>
          </p:cNvPr>
          <p:cNvSpPr>
            <a:spLocks noGrp="1"/>
          </p:cNvSpPr>
          <p:nvPr>
            <p:ph type="sldNum" sz="quarter" idx="12"/>
          </p:nvPr>
        </p:nvSpPr>
        <p:spPr/>
        <p:txBody>
          <a:bodyPr/>
          <a:lstStyle/>
          <a:p>
            <a:pPr rtl="0"/>
            <a:fld id="{D57F1E4F-1CFF-5643-939E-217C01CDF565}" type="slidenum">
              <a:rPr lang="fr-CA" noProof="0" smtClean="0"/>
              <a:pPr rtl="0"/>
              <a:t>18</a:t>
            </a:fld>
            <a:endParaRPr lang="fr-CA" noProof="0"/>
          </a:p>
        </p:txBody>
      </p:sp>
    </p:spTree>
    <p:extLst>
      <p:ext uri="{BB962C8B-B14F-4D97-AF65-F5344CB8AC3E}">
        <p14:creationId xmlns:p14="http://schemas.microsoft.com/office/powerpoint/2010/main" val="221917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78FA47C3-EC8E-4366-BB03-ADDDCA096F08}"/>
              </a:ext>
            </a:extLst>
          </p:cNvPr>
          <p:cNvPicPr>
            <a:picLocks noChangeAspect="1"/>
          </p:cNvPicPr>
          <p:nvPr/>
        </p:nvPicPr>
        <p:blipFill rotWithShape="1">
          <a:blip r:embed="rId3"/>
          <a:srcRect t="4106"/>
          <a:stretch/>
        </p:blipFill>
        <p:spPr>
          <a:xfrm>
            <a:off x="219016" y="-33959"/>
            <a:ext cx="11753968" cy="6891959"/>
          </a:xfrm>
          <a:prstGeom prst="rect">
            <a:avLst/>
          </a:prstGeom>
        </p:spPr>
      </p:pic>
      <p:sp>
        <p:nvSpPr>
          <p:cNvPr id="2" name="Title 1">
            <a:extLst>
              <a:ext uri="{FF2B5EF4-FFF2-40B4-BE49-F238E27FC236}">
                <a16:creationId xmlns:a16="http://schemas.microsoft.com/office/drawing/2014/main" id="{6895D133-7B26-47C1-98F6-7CDE03585E5B}"/>
              </a:ext>
            </a:extLst>
          </p:cNvPr>
          <p:cNvSpPr>
            <a:spLocks noGrp="1"/>
          </p:cNvSpPr>
          <p:nvPr>
            <p:ph type="title" idx="4294967295"/>
          </p:nvPr>
        </p:nvSpPr>
        <p:spPr>
          <a:xfrm>
            <a:off x="8775700" y="5300663"/>
            <a:ext cx="10561638" cy="1468437"/>
          </a:xfrm>
        </p:spPr>
        <p:txBody>
          <a:bodyPr/>
          <a:lstStyle/>
          <a:p>
            <a:r>
              <a:rPr lang="en-CA" dirty="0">
                <a:solidFill>
                  <a:schemeClr val="bg1"/>
                </a:solidFill>
              </a:rPr>
              <a:t>Map</a:t>
            </a:r>
          </a:p>
        </p:txBody>
      </p:sp>
      <p:pic>
        <p:nvPicPr>
          <p:cNvPr id="6" name="Picture 5">
            <a:extLst>
              <a:ext uri="{FF2B5EF4-FFF2-40B4-BE49-F238E27FC236}">
                <a16:creationId xmlns:a16="http://schemas.microsoft.com/office/drawing/2014/main" id="{CF49B512-FCE5-448E-9FCF-6EE808012A32}"/>
              </a:ext>
            </a:extLst>
          </p:cNvPr>
          <p:cNvPicPr>
            <a:picLocks noChangeAspect="1"/>
          </p:cNvPicPr>
          <p:nvPr/>
        </p:nvPicPr>
        <p:blipFill>
          <a:blip r:embed="rId4"/>
          <a:stretch>
            <a:fillRect/>
          </a:stretch>
        </p:blipFill>
        <p:spPr>
          <a:xfrm>
            <a:off x="219016" y="2317749"/>
            <a:ext cx="945223" cy="945223"/>
          </a:xfrm>
          <a:prstGeom prst="rect">
            <a:avLst/>
          </a:prstGeom>
        </p:spPr>
      </p:pic>
      <p:pic>
        <p:nvPicPr>
          <p:cNvPr id="16" name="Picture 15" descr="A group of people posing for the camera&#10;&#10;Description automatically generated">
            <a:extLst>
              <a:ext uri="{FF2B5EF4-FFF2-40B4-BE49-F238E27FC236}">
                <a16:creationId xmlns:a16="http://schemas.microsoft.com/office/drawing/2014/main" id="{900DB7C3-9D73-451F-AA96-45F82874E8BB}"/>
              </a:ext>
            </a:extLst>
          </p:cNvPr>
          <p:cNvPicPr>
            <a:picLocks noChangeAspect="1"/>
          </p:cNvPicPr>
          <p:nvPr/>
        </p:nvPicPr>
        <p:blipFill>
          <a:blip r:embed="rId5"/>
          <a:stretch>
            <a:fillRect/>
          </a:stretch>
        </p:blipFill>
        <p:spPr>
          <a:xfrm>
            <a:off x="2194941" y="3395663"/>
            <a:ext cx="679450" cy="509588"/>
          </a:xfrm>
          <a:prstGeom prst="rect">
            <a:avLst/>
          </a:prstGeom>
        </p:spPr>
      </p:pic>
      <p:pic>
        <p:nvPicPr>
          <p:cNvPr id="18" name="Picture 17" descr="A person standing in a parking lot&#10;&#10;Description automatically generated">
            <a:extLst>
              <a:ext uri="{FF2B5EF4-FFF2-40B4-BE49-F238E27FC236}">
                <a16:creationId xmlns:a16="http://schemas.microsoft.com/office/drawing/2014/main" id="{4D50EEF4-CA3B-4955-8278-86A7379F91FC}"/>
              </a:ext>
            </a:extLst>
          </p:cNvPr>
          <p:cNvPicPr>
            <a:picLocks noChangeAspect="1"/>
          </p:cNvPicPr>
          <p:nvPr/>
        </p:nvPicPr>
        <p:blipFill>
          <a:blip r:embed="rId6"/>
          <a:stretch>
            <a:fillRect/>
          </a:stretch>
        </p:blipFill>
        <p:spPr>
          <a:xfrm>
            <a:off x="2261568" y="3968577"/>
            <a:ext cx="531368" cy="563960"/>
          </a:xfrm>
          <a:prstGeom prst="rect">
            <a:avLst/>
          </a:prstGeom>
        </p:spPr>
      </p:pic>
      <p:pic>
        <p:nvPicPr>
          <p:cNvPr id="24" name="Picture 23" descr="A person wearing sunglasses taking a selfie in a car&#10;&#10;Description automatically generated">
            <a:extLst>
              <a:ext uri="{FF2B5EF4-FFF2-40B4-BE49-F238E27FC236}">
                <a16:creationId xmlns:a16="http://schemas.microsoft.com/office/drawing/2014/main" id="{C56F1CCF-6014-43CB-88AD-9D6E493FCB94}"/>
              </a:ext>
            </a:extLst>
          </p:cNvPr>
          <p:cNvPicPr>
            <a:picLocks noChangeAspect="1"/>
          </p:cNvPicPr>
          <p:nvPr/>
        </p:nvPicPr>
        <p:blipFill>
          <a:blip r:embed="rId7"/>
          <a:stretch>
            <a:fillRect/>
          </a:stretch>
        </p:blipFill>
        <p:spPr>
          <a:xfrm>
            <a:off x="2261568" y="4568156"/>
            <a:ext cx="531368" cy="531368"/>
          </a:xfrm>
          <a:prstGeom prst="rect">
            <a:avLst/>
          </a:prstGeom>
        </p:spPr>
      </p:pic>
      <p:pic>
        <p:nvPicPr>
          <p:cNvPr id="26" name="Picture 25" descr="A close up of a logo&#10;&#10;Description automatically generated">
            <a:extLst>
              <a:ext uri="{FF2B5EF4-FFF2-40B4-BE49-F238E27FC236}">
                <a16:creationId xmlns:a16="http://schemas.microsoft.com/office/drawing/2014/main" id="{BA4CE2D3-3E47-4E4C-A814-A061DA5AFD89}"/>
              </a:ext>
            </a:extLst>
          </p:cNvPr>
          <p:cNvPicPr>
            <a:picLocks noChangeAspect="1"/>
          </p:cNvPicPr>
          <p:nvPr/>
        </p:nvPicPr>
        <p:blipFill>
          <a:blip r:embed="rId8"/>
          <a:stretch>
            <a:fillRect/>
          </a:stretch>
        </p:blipFill>
        <p:spPr>
          <a:xfrm>
            <a:off x="2184138" y="5629280"/>
            <a:ext cx="627800" cy="627800"/>
          </a:xfrm>
          <a:prstGeom prst="rect">
            <a:avLst/>
          </a:prstGeom>
        </p:spPr>
      </p:pic>
      <p:pic>
        <p:nvPicPr>
          <p:cNvPr id="20" name="Picture 19" descr="A person wearing a red hat and looking at the camera&#10;&#10;Description automatically generated">
            <a:extLst>
              <a:ext uri="{FF2B5EF4-FFF2-40B4-BE49-F238E27FC236}">
                <a16:creationId xmlns:a16="http://schemas.microsoft.com/office/drawing/2014/main" id="{DE029395-ED2D-414E-8A61-77B3AEAC8653}"/>
              </a:ext>
            </a:extLst>
          </p:cNvPr>
          <p:cNvPicPr>
            <a:picLocks noChangeAspect="1"/>
          </p:cNvPicPr>
          <p:nvPr/>
        </p:nvPicPr>
        <p:blipFill>
          <a:blip r:embed="rId9"/>
          <a:stretch>
            <a:fillRect/>
          </a:stretch>
        </p:blipFill>
        <p:spPr>
          <a:xfrm>
            <a:off x="2213352" y="6237732"/>
            <a:ext cx="531368" cy="531368"/>
          </a:xfrm>
          <a:prstGeom prst="rect">
            <a:avLst/>
          </a:prstGeom>
        </p:spPr>
      </p:pic>
      <p:pic>
        <p:nvPicPr>
          <p:cNvPr id="22" name="Picture 21" descr="A person standing in front of a car posing for the camera&#10;&#10;Description automatically generated">
            <a:extLst>
              <a:ext uri="{FF2B5EF4-FFF2-40B4-BE49-F238E27FC236}">
                <a16:creationId xmlns:a16="http://schemas.microsoft.com/office/drawing/2014/main" id="{C3743AEA-A75A-41D4-8C1F-45218FDDC38D}"/>
              </a:ext>
            </a:extLst>
          </p:cNvPr>
          <p:cNvPicPr>
            <a:picLocks noChangeAspect="1"/>
          </p:cNvPicPr>
          <p:nvPr/>
        </p:nvPicPr>
        <p:blipFill>
          <a:blip r:embed="rId10"/>
          <a:stretch>
            <a:fillRect/>
          </a:stretch>
        </p:blipFill>
        <p:spPr>
          <a:xfrm>
            <a:off x="2146826" y="5234166"/>
            <a:ext cx="702424" cy="395114"/>
          </a:xfrm>
          <a:prstGeom prst="rect">
            <a:avLst/>
          </a:prstGeom>
        </p:spPr>
      </p:pic>
      <p:sp>
        <p:nvSpPr>
          <p:cNvPr id="27" name="Slide Number Placeholder 26">
            <a:extLst>
              <a:ext uri="{FF2B5EF4-FFF2-40B4-BE49-F238E27FC236}">
                <a16:creationId xmlns:a16="http://schemas.microsoft.com/office/drawing/2014/main" id="{6FFA8F8C-D7B4-4F15-8E24-992AC8CE78D2}"/>
              </a:ext>
            </a:extLst>
          </p:cNvPr>
          <p:cNvSpPr>
            <a:spLocks noGrp="1"/>
          </p:cNvSpPr>
          <p:nvPr>
            <p:ph type="sldNum" sz="quarter" idx="12"/>
          </p:nvPr>
        </p:nvSpPr>
        <p:spPr/>
        <p:txBody>
          <a:bodyPr/>
          <a:lstStyle/>
          <a:p>
            <a:pPr rtl="0"/>
            <a:fld id="{D57F1E4F-1CFF-5643-939E-217C01CDF565}" type="slidenum">
              <a:rPr lang="fr-CA" noProof="0" smtClean="0"/>
              <a:pPr rtl="0"/>
              <a:t>19</a:t>
            </a:fld>
            <a:endParaRPr lang="fr-CA" noProof="0"/>
          </a:p>
        </p:txBody>
      </p:sp>
    </p:spTree>
    <p:extLst>
      <p:ext uri="{BB962C8B-B14F-4D97-AF65-F5344CB8AC3E}">
        <p14:creationId xmlns:p14="http://schemas.microsoft.com/office/powerpoint/2010/main" val="152304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619C421-1CC7-4512-8739-C3A4BAF0D764}"/>
              </a:ext>
            </a:extLst>
          </p:cNvPr>
          <p:cNvSpPr/>
          <p:nvPr/>
        </p:nvSpPr>
        <p:spPr>
          <a:xfrm>
            <a:off x="2648906" y="1735041"/>
            <a:ext cx="2321960" cy="11815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dirty="0"/>
              <a:t>I. SWOT Analysis of Kia</a:t>
            </a:r>
          </a:p>
        </p:txBody>
      </p:sp>
      <p:sp>
        <p:nvSpPr>
          <p:cNvPr id="7" name="Rectangle: Rounded Corners 6">
            <a:extLst>
              <a:ext uri="{FF2B5EF4-FFF2-40B4-BE49-F238E27FC236}">
                <a16:creationId xmlns:a16="http://schemas.microsoft.com/office/drawing/2014/main" id="{AD094768-700C-4E6E-A586-2E0CFD6A22CC}"/>
              </a:ext>
            </a:extLst>
          </p:cNvPr>
          <p:cNvSpPr/>
          <p:nvPr/>
        </p:nvSpPr>
        <p:spPr>
          <a:xfrm>
            <a:off x="6982888" y="1735041"/>
            <a:ext cx="2321960" cy="118152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II. Strategy to Increase Stinger Sales – 06m, 5y</a:t>
            </a:r>
          </a:p>
        </p:txBody>
      </p:sp>
      <p:sp>
        <p:nvSpPr>
          <p:cNvPr id="8" name="Arrow: Right 7">
            <a:extLst>
              <a:ext uri="{FF2B5EF4-FFF2-40B4-BE49-F238E27FC236}">
                <a16:creationId xmlns:a16="http://schemas.microsoft.com/office/drawing/2014/main" id="{596178F3-F163-4D06-81AE-0C942B766F18}"/>
              </a:ext>
            </a:extLst>
          </p:cNvPr>
          <p:cNvSpPr/>
          <p:nvPr/>
        </p:nvSpPr>
        <p:spPr>
          <a:xfrm rot="16200000">
            <a:off x="3175998" y="2907296"/>
            <a:ext cx="729465" cy="105823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6050914-8255-40EA-9B5B-93DB9E989CC6}"/>
              </a:ext>
            </a:extLst>
          </p:cNvPr>
          <p:cNvSpPr/>
          <p:nvPr/>
        </p:nvSpPr>
        <p:spPr>
          <a:xfrm>
            <a:off x="2707433" y="3801148"/>
            <a:ext cx="1746607" cy="1273995"/>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dirty="0">
                <a:solidFill>
                  <a:schemeClr val="bg2"/>
                </a:solidFill>
              </a:rPr>
              <a:t>Use MS Power BI for Analysis</a:t>
            </a:r>
          </a:p>
        </p:txBody>
      </p:sp>
      <p:sp>
        <p:nvSpPr>
          <p:cNvPr id="12" name="Rectangle 11">
            <a:extLst>
              <a:ext uri="{FF2B5EF4-FFF2-40B4-BE49-F238E27FC236}">
                <a16:creationId xmlns:a16="http://schemas.microsoft.com/office/drawing/2014/main" id="{8B085C75-7AE1-44DF-87A0-656C1EF92EA1}"/>
              </a:ext>
            </a:extLst>
          </p:cNvPr>
          <p:cNvSpPr/>
          <p:nvPr/>
        </p:nvSpPr>
        <p:spPr>
          <a:xfrm>
            <a:off x="5149920" y="3801147"/>
            <a:ext cx="1746607" cy="12739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solidFill>
                  <a:schemeClr val="bg2"/>
                </a:solidFill>
              </a:rPr>
              <a:t>Include Additional Info. if necessary </a:t>
            </a:r>
          </a:p>
        </p:txBody>
      </p:sp>
      <p:sp>
        <p:nvSpPr>
          <p:cNvPr id="13" name="Rectangle 12">
            <a:extLst>
              <a:ext uri="{FF2B5EF4-FFF2-40B4-BE49-F238E27FC236}">
                <a16:creationId xmlns:a16="http://schemas.microsoft.com/office/drawing/2014/main" id="{D4FA36D7-7C17-48D9-AA21-E4F1D5B6F312}"/>
              </a:ext>
            </a:extLst>
          </p:cNvPr>
          <p:cNvSpPr/>
          <p:nvPr/>
        </p:nvSpPr>
        <p:spPr>
          <a:xfrm>
            <a:off x="7592407" y="3801146"/>
            <a:ext cx="1746607" cy="127399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bg2"/>
                </a:solidFill>
              </a:rPr>
              <a:t>Make a presentation and present it </a:t>
            </a:r>
          </a:p>
        </p:txBody>
      </p:sp>
      <p:sp>
        <p:nvSpPr>
          <p:cNvPr id="14" name="Right Brace 13">
            <a:extLst>
              <a:ext uri="{FF2B5EF4-FFF2-40B4-BE49-F238E27FC236}">
                <a16:creationId xmlns:a16="http://schemas.microsoft.com/office/drawing/2014/main" id="{472F9E39-329D-4516-B929-34A01DE5BBB9}"/>
              </a:ext>
            </a:extLst>
          </p:cNvPr>
          <p:cNvSpPr/>
          <p:nvPr/>
        </p:nvSpPr>
        <p:spPr>
          <a:xfrm>
            <a:off x="2237935" y="1285546"/>
            <a:ext cx="390420" cy="20805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ight Brace 14">
            <a:extLst>
              <a:ext uri="{FF2B5EF4-FFF2-40B4-BE49-F238E27FC236}">
                <a16:creationId xmlns:a16="http://schemas.microsoft.com/office/drawing/2014/main" id="{87684585-94A8-4B28-AAD8-4863C707C601}"/>
              </a:ext>
            </a:extLst>
          </p:cNvPr>
          <p:cNvSpPr/>
          <p:nvPr/>
        </p:nvSpPr>
        <p:spPr>
          <a:xfrm rot="10800000">
            <a:off x="9304848" y="1263711"/>
            <a:ext cx="390420" cy="20805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Oval 15">
            <a:extLst>
              <a:ext uri="{FF2B5EF4-FFF2-40B4-BE49-F238E27FC236}">
                <a16:creationId xmlns:a16="http://schemas.microsoft.com/office/drawing/2014/main" id="{AD4B900E-DBA0-4706-8A79-804F47D41BB8}"/>
              </a:ext>
            </a:extLst>
          </p:cNvPr>
          <p:cNvSpPr/>
          <p:nvPr/>
        </p:nvSpPr>
        <p:spPr>
          <a:xfrm>
            <a:off x="5096725" y="1735041"/>
            <a:ext cx="1839072" cy="1144930"/>
          </a:xfrm>
          <a:prstGeom prst="ellipse">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dirty="0">
                <a:solidFill>
                  <a:schemeClr val="tx1"/>
                </a:solidFill>
              </a:rPr>
              <a:t>Scope </a:t>
            </a:r>
          </a:p>
        </p:txBody>
      </p:sp>
      <p:sp>
        <p:nvSpPr>
          <p:cNvPr id="17" name="Arrow: Right 16">
            <a:extLst>
              <a:ext uri="{FF2B5EF4-FFF2-40B4-BE49-F238E27FC236}">
                <a16:creationId xmlns:a16="http://schemas.microsoft.com/office/drawing/2014/main" id="{D4D9759D-4A12-4BE3-A541-92228FEA2400}"/>
              </a:ext>
            </a:extLst>
          </p:cNvPr>
          <p:cNvSpPr/>
          <p:nvPr/>
        </p:nvSpPr>
        <p:spPr>
          <a:xfrm rot="16200000">
            <a:off x="5658491" y="2907295"/>
            <a:ext cx="729465" cy="105823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8" name="Arrow: Right 17">
            <a:extLst>
              <a:ext uri="{FF2B5EF4-FFF2-40B4-BE49-F238E27FC236}">
                <a16:creationId xmlns:a16="http://schemas.microsoft.com/office/drawing/2014/main" id="{12919E25-5B54-421C-AB65-C47C0F472C7E}"/>
              </a:ext>
            </a:extLst>
          </p:cNvPr>
          <p:cNvSpPr/>
          <p:nvPr/>
        </p:nvSpPr>
        <p:spPr>
          <a:xfrm rot="16200000">
            <a:off x="8012284" y="2907296"/>
            <a:ext cx="729465" cy="105823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
        <p:nvSpPr>
          <p:cNvPr id="19" name="Left Brace 18">
            <a:extLst>
              <a:ext uri="{FF2B5EF4-FFF2-40B4-BE49-F238E27FC236}">
                <a16:creationId xmlns:a16="http://schemas.microsoft.com/office/drawing/2014/main" id="{650ADF15-DA6C-494F-AFDF-94CFB1F555CB}"/>
              </a:ext>
            </a:extLst>
          </p:cNvPr>
          <p:cNvSpPr/>
          <p:nvPr/>
        </p:nvSpPr>
        <p:spPr>
          <a:xfrm rot="16200000">
            <a:off x="5700177" y="2165866"/>
            <a:ext cx="737184" cy="6722667"/>
          </a:xfrm>
          <a:prstGeom prst="leftBrace">
            <a:avLst/>
          </a:prstGeom>
          <a:solidFill>
            <a:srgbClr val="FFC000"/>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Rectangle 19">
            <a:extLst>
              <a:ext uri="{FF2B5EF4-FFF2-40B4-BE49-F238E27FC236}">
                <a16:creationId xmlns:a16="http://schemas.microsoft.com/office/drawing/2014/main" id="{50B42EE7-F43B-4A9D-A7CC-E554A460BD9A}"/>
              </a:ext>
            </a:extLst>
          </p:cNvPr>
          <p:cNvSpPr/>
          <p:nvPr/>
        </p:nvSpPr>
        <p:spPr>
          <a:xfrm>
            <a:off x="1196867" y="814006"/>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Snapshot of Industry</a:t>
            </a:r>
          </a:p>
        </p:txBody>
      </p:sp>
      <p:sp>
        <p:nvSpPr>
          <p:cNvPr id="21" name="Rectangle 20">
            <a:extLst>
              <a:ext uri="{FF2B5EF4-FFF2-40B4-BE49-F238E27FC236}">
                <a16:creationId xmlns:a16="http://schemas.microsoft.com/office/drawing/2014/main" id="{78B2ED2F-5C12-4C6F-A7A1-9B527542084F}"/>
              </a:ext>
            </a:extLst>
          </p:cNvPr>
          <p:cNvSpPr/>
          <p:nvPr/>
        </p:nvSpPr>
        <p:spPr>
          <a:xfrm>
            <a:off x="1200478" y="1646868"/>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200" b="1" dirty="0">
                <a:solidFill>
                  <a:schemeClr val="tx1"/>
                </a:solidFill>
              </a:rPr>
              <a:t>Kia – Brand, SEG, LOC</a:t>
            </a:r>
          </a:p>
        </p:txBody>
      </p:sp>
      <p:sp>
        <p:nvSpPr>
          <p:cNvPr id="22" name="Rectangle 21">
            <a:extLst>
              <a:ext uri="{FF2B5EF4-FFF2-40B4-BE49-F238E27FC236}">
                <a16:creationId xmlns:a16="http://schemas.microsoft.com/office/drawing/2014/main" id="{CC8D0E72-82E3-4261-915C-D464AB996CE2}"/>
              </a:ext>
            </a:extLst>
          </p:cNvPr>
          <p:cNvSpPr/>
          <p:nvPr/>
        </p:nvSpPr>
        <p:spPr>
          <a:xfrm>
            <a:off x="1212314" y="2475004"/>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200" b="1" dirty="0">
                <a:solidFill>
                  <a:schemeClr val="tx1"/>
                </a:solidFill>
              </a:rPr>
              <a:t>Luxury Segment COMP </a:t>
            </a:r>
          </a:p>
        </p:txBody>
      </p:sp>
      <p:sp>
        <p:nvSpPr>
          <p:cNvPr id="23" name="Rectangle 22">
            <a:extLst>
              <a:ext uri="{FF2B5EF4-FFF2-40B4-BE49-F238E27FC236}">
                <a16:creationId xmlns:a16="http://schemas.microsoft.com/office/drawing/2014/main" id="{14B4D162-7B97-4D1E-8C27-9AFA61ED1097}"/>
              </a:ext>
            </a:extLst>
          </p:cNvPr>
          <p:cNvSpPr/>
          <p:nvPr/>
        </p:nvSpPr>
        <p:spPr>
          <a:xfrm>
            <a:off x="1200478" y="3303140"/>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200" b="1" dirty="0">
              <a:solidFill>
                <a:schemeClr val="tx1"/>
              </a:solidFill>
            </a:endParaRPr>
          </a:p>
          <a:p>
            <a:pPr algn="ctr"/>
            <a:r>
              <a:rPr lang="en-CA" sz="1200" b="1" dirty="0">
                <a:solidFill>
                  <a:schemeClr val="tx1"/>
                </a:solidFill>
              </a:rPr>
              <a:t>Luxury Segment Selected </a:t>
            </a:r>
          </a:p>
          <a:p>
            <a:pPr algn="ctr"/>
            <a:endParaRPr lang="en-CA" sz="1200" b="1" dirty="0">
              <a:solidFill>
                <a:schemeClr val="tx1"/>
              </a:solidFill>
            </a:endParaRPr>
          </a:p>
        </p:txBody>
      </p:sp>
      <p:sp>
        <p:nvSpPr>
          <p:cNvPr id="24" name="Left Brace 23">
            <a:extLst>
              <a:ext uri="{FF2B5EF4-FFF2-40B4-BE49-F238E27FC236}">
                <a16:creationId xmlns:a16="http://schemas.microsoft.com/office/drawing/2014/main" id="{77229216-070D-4055-948B-2783C3C81EDE}"/>
              </a:ext>
            </a:extLst>
          </p:cNvPr>
          <p:cNvSpPr/>
          <p:nvPr/>
        </p:nvSpPr>
        <p:spPr>
          <a:xfrm>
            <a:off x="410682" y="758784"/>
            <a:ext cx="294571" cy="330165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Rectangle 24">
            <a:extLst>
              <a:ext uri="{FF2B5EF4-FFF2-40B4-BE49-F238E27FC236}">
                <a16:creationId xmlns:a16="http://schemas.microsoft.com/office/drawing/2014/main" id="{919C6586-1185-4A97-A0DE-16D1F62CCC29}"/>
              </a:ext>
            </a:extLst>
          </p:cNvPr>
          <p:cNvSpPr/>
          <p:nvPr/>
        </p:nvSpPr>
        <p:spPr>
          <a:xfrm>
            <a:off x="10137967" y="808529"/>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200" b="1" dirty="0">
                <a:solidFill>
                  <a:schemeClr val="tx1"/>
                </a:solidFill>
              </a:rPr>
              <a:t>Market Analysis &amp; Trends</a:t>
            </a:r>
          </a:p>
        </p:txBody>
      </p:sp>
      <p:sp>
        <p:nvSpPr>
          <p:cNvPr id="26" name="Rectangle 25">
            <a:extLst>
              <a:ext uri="{FF2B5EF4-FFF2-40B4-BE49-F238E27FC236}">
                <a16:creationId xmlns:a16="http://schemas.microsoft.com/office/drawing/2014/main" id="{2A1FBCB5-EFE7-4F4D-B4DD-B711C248B1B4}"/>
              </a:ext>
            </a:extLst>
          </p:cNvPr>
          <p:cNvSpPr/>
          <p:nvPr/>
        </p:nvSpPr>
        <p:spPr>
          <a:xfrm>
            <a:off x="10141578" y="1641391"/>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200" b="1" dirty="0">
                <a:solidFill>
                  <a:schemeClr val="tx1"/>
                </a:solidFill>
              </a:rPr>
              <a:t>Who to sell?</a:t>
            </a:r>
          </a:p>
        </p:txBody>
      </p:sp>
      <p:sp>
        <p:nvSpPr>
          <p:cNvPr id="27" name="Rectangle 26">
            <a:extLst>
              <a:ext uri="{FF2B5EF4-FFF2-40B4-BE49-F238E27FC236}">
                <a16:creationId xmlns:a16="http://schemas.microsoft.com/office/drawing/2014/main" id="{D9E57A77-C7CD-4C19-920F-3FD75DC726FC}"/>
              </a:ext>
            </a:extLst>
          </p:cNvPr>
          <p:cNvSpPr/>
          <p:nvPr/>
        </p:nvSpPr>
        <p:spPr>
          <a:xfrm>
            <a:off x="10153414" y="2469527"/>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200" b="1" dirty="0">
                <a:solidFill>
                  <a:schemeClr val="tx1"/>
                </a:solidFill>
              </a:rPr>
              <a:t>Where to sell?</a:t>
            </a:r>
          </a:p>
        </p:txBody>
      </p:sp>
      <p:sp>
        <p:nvSpPr>
          <p:cNvPr id="28" name="Rectangle 27">
            <a:extLst>
              <a:ext uri="{FF2B5EF4-FFF2-40B4-BE49-F238E27FC236}">
                <a16:creationId xmlns:a16="http://schemas.microsoft.com/office/drawing/2014/main" id="{0B122ED3-DC4C-4BED-84B2-0B9CEED05334}"/>
              </a:ext>
            </a:extLst>
          </p:cNvPr>
          <p:cNvSpPr/>
          <p:nvPr/>
        </p:nvSpPr>
        <p:spPr>
          <a:xfrm>
            <a:off x="10141578" y="3297663"/>
            <a:ext cx="965770" cy="599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200" b="1" dirty="0">
              <a:solidFill>
                <a:schemeClr val="tx1"/>
              </a:solidFill>
            </a:endParaRPr>
          </a:p>
          <a:p>
            <a:pPr algn="ctr"/>
            <a:r>
              <a:rPr lang="en-CA" sz="1200" b="1" dirty="0">
                <a:solidFill>
                  <a:schemeClr val="tx1"/>
                </a:solidFill>
              </a:rPr>
              <a:t>How to sell?</a:t>
            </a:r>
          </a:p>
          <a:p>
            <a:pPr algn="ctr"/>
            <a:endParaRPr lang="en-CA" sz="1200" b="1" dirty="0">
              <a:solidFill>
                <a:schemeClr val="tx1"/>
              </a:solidFill>
            </a:endParaRPr>
          </a:p>
        </p:txBody>
      </p:sp>
      <p:sp>
        <p:nvSpPr>
          <p:cNvPr id="29" name="Left Brace 28">
            <a:extLst>
              <a:ext uri="{FF2B5EF4-FFF2-40B4-BE49-F238E27FC236}">
                <a16:creationId xmlns:a16="http://schemas.microsoft.com/office/drawing/2014/main" id="{CEC4F6DE-5B2B-4B84-AD84-074BC691FAA2}"/>
              </a:ext>
            </a:extLst>
          </p:cNvPr>
          <p:cNvSpPr/>
          <p:nvPr/>
        </p:nvSpPr>
        <p:spPr>
          <a:xfrm rot="10800000">
            <a:off x="11228096" y="769945"/>
            <a:ext cx="294571" cy="330165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0" name="Oval 29">
            <a:extLst>
              <a:ext uri="{FF2B5EF4-FFF2-40B4-BE49-F238E27FC236}">
                <a16:creationId xmlns:a16="http://schemas.microsoft.com/office/drawing/2014/main" id="{566E5662-0B22-4D65-AA70-E54D82548D3F}"/>
              </a:ext>
            </a:extLst>
          </p:cNvPr>
          <p:cNvSpPr/>
          <p:nvPr/>
        </p:nvSpPr>
        <p:spPr>
          <a:xfrm>
            <a:off x="705253" y="987328"/>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31" name="Oval 30">
            <a:extLst>
              <a:ext uri="{FF2B5EF4-FFF2-40B4-BE49-F238E27FC236}">
                <a16:creationId xmlns:a16="http://schemas.microsoft.com/office/drawing/2014/main" id="{922BAC99-1FEE-4F4C-BCD5-728DF89E41AB}"/>
              </a:ext>
            </a:extLst>
          </p:cNvPr>
          <p:cNvSpPr/>
          <p:nvPr/>
        </p:nvSpPr>
        <p:spPr>
          <a:xfrm>
            <a:off x="734854" y="2622456"/>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32" name="Oval 31">
            <a:extLst>
              <a:ext uri="{FF2B5EF4-FFF2-40B4-BE49-F238E27FC236}">
                <a16:creationId xmlns:a16="http://schemas.microsoft.com/office/drawing/2014/main" id="{205E4855-AE09-4F8C-A745-3897EE070348}"/>
              </a:ext>
            </a:extLst>
          </p:cNvPr>
          <p:cNvSpPr/>
          <p:nvPr/>
        </p:nvSpPr>
        <p:spPr>
          <a:xfrm>
            <a:off x="745843" y="1772642"/>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33" name="Oval 32">
            <a:extLst>
              <a:ext uri="{FF2B5EF4-FFF2-40B4-BE49-F238E27FC236}">
                <a16:creationId xmlns:a16="http://schemas.microsoft.com/office/drawing/2014/main" id="{8CC9D8B1-0BB3-4514-9FFF-4C7C16D656A9}"/>
              </a:ext>
            </a:extLst>
          </p:cNvPr>
          <p:cNvSpPr/>
          <p:nvPr/>
        </p:nvSpPr>
        <p:spPr>
          <a:xfrm>
            <a:off x="745843" y="3447625"/>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41" name="Oval 40">
            <a:extLst>
              <a:ext uri="{FF2B5EF4-FFF2-40B4-BE49-F238E27FC236}">
                <a16:creationId xmlns:a16="http://schemas.microsoft.com/office/drawing/2014/main" id="{D86801A3-213E-4AA7-96BF-1EB6FB9F0996}"/>
              </a:ext>
            </a:extLst>
          </p:cNvPr>
          <p:cNvSpPr/>
          <p:nvPr/>
        </p:nvSpPr>
        <p:spPr>
          <a:xfrm>
            <a:off x="9774160" y="968703"/>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42" name="Oval 41">
            <a:extLst>
              <a:ext uri="{FF2B5EF4-FFF2-40B4-BE49-F238E27FC236}">
                <a16:creationId xmlns:a16="http://schemas.microsoft.com/office/drawing/2014/main" id="{2699CA0B-939D-4DA2-8024-54BCB055196F}"/>
              </a:ext>
            </a:extLst>
          </p:cNvPr>
          <p:cNvSpPr/>
          <p:nvPr/>
        </p:nvSpPr>
        <p:spPr>
          <a:xfrm>
            <a:off x="9786931" y="2603831"/>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43" name="Oval 42">
            <a:extLst>
              <a:ext uri="{FF2B5EF4-FFF2-40B4-BE49-F238E27FC236}">
                <a16:creationId xmlns:a16="http://schemas.microsoft.com/office/drawing/2014/main" id="{2547D5C1-0370-4798-99B6-09B993EC681C}"/>
              </a:ext>
            </a:extLst>
          </p:cNvPr>
          <p:cNvSpPr/>
          <p:nvPr/>
        </p:nvSpPr>
        <p:spPr>
          <a:xfrm>
            <a:off x="9786700" y="1754017"/>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44" name="Oval 43">
            <a:extLst>
              <a:ext uri="{FF2B5EF4-FFF2-40B4-BE49-F238E27FC236}">
                <a16:creationId xmlns:a16="http://schemas.microsoft.com/office/drawing/2014/main" id="{327DFF29-8DCF-4EF9-9457-275186746150}"/>
              </a:ext>
            </a:extLst>
          </p:cNvPr>
          <p:cNvSpPr/>
          <p:nvPr/>
        </p:nvSpPr>
        <p:spPr>
          <a:xfrm>
            <a:off x="9786700" y="3429000"/>
            <a:ext cx="324054" cy="298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45" name="Slide Number Placeholder 44">
            <a:extLst>
              <a:ext uri="{FF2B5EF4-FFF2-40B4-BE49-F238E27FC236}">
                <a16:creationId xmlns:a16="http://schemas.microsoft.com/office/drawing/2014/main" id="{70D0DEF6-07E6-4779-8E9C-BE87BD700319}"/>
              </a:ext>
            </a:extLst>
          </p:cNvPr>
          <p:cNvSpPr>
            <a:spLocks noGrp="1"/>
          </p:cNvSpPr>
          <p:nvPr>
            <p:ph type="sldNum" sz="quarter" idx="12"/>
          </p:nvPr>
        </p:nvSpPr>
        <p:spPr/>
        <p:txBody>
          <a:bodyPr/>
          <a:lstStyle/>
          <a:p>
            <a:pPr rtl="0"/>
            <a:fld id="{D57F1E4F-1CFF-5643-939E-217C01CDF565}" type="slidenum">
              <a:rPr lang="fr-CA" noProof="0" smtClean="0"/>
              <a:pPr rtl="0"/>
              <a:t>2</a:t>
            </a:fld>
            <a:endParaRPr lang="fr-CA" noProof="0"/>
          </a:p>
        </p:txBody>
      </p:sp>
    </p:spTree>
    <p:extLst>
      <p:ext uri="{BB962C8B-B14F-4D97-AF65-F5344CB8AC3E}">
        <p14:creationId xmlns:p14="http://schemas.microsoft.com/office/powerpoint/2010/main" val="2376677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0132AF2-F273-45F4-BDF3-7AA5696D0FEC}"/>
              </a:ext>
            </a:extLst>
          </p:cNvPr>
          <p:cNvGraphicFramePr>
            <a:graphicFrameLocks/>
          </p:cNvGraphicFramePr>
          <p:nvPr>
            <p:extLst>
              <p:ext uri="{D42A27DB-BD31-4B8C-83A1-F6EECF244321}">
                <p14:modId xmlns:p14="http://schemas.microsoft.com/office/powerpoint/2010/main" val="699767715"/>
              </p:ext>
            </p:extLst>
          </p:nvPr>
        </p:nvGraphicFramePr>
        <p:xfrm>
          <a:off x="4712100" y="282166"/>
          <a:ext cx="3307200" cy="2251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6127CAC4-FC58-4988-80F3-EB73E88C9455}"/>
              </a:ext>
            </a:extLst>
          </p:cNvPr>
          <p:cNvGraphicFramePr>
            <a:graphicFrameLocks/>
          </p:cNvGraphicFramePr>
          <p:nvPr>
            <p:extLst>
              <p:ext uri="{D42A27DB-BD31-4B8C-83A1-F6EECF244321}">
                <p14:modId xmlns:p14="http://schemas.microsoft.com/office/powerpoint/2010/main" val="2144336129"/>
              </p:ext>
            </p:extLst>
          </p:nvPr>
        </p:nvGraphicFramePr>
        <p:xfrm>
          <a:off x="153398" y="33108"/>
          <a:ext cx="3522498" cy="20810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5DB534CC-FFDA-45DB-BAF1-2D052275B644}"/>
              </a:ext>
            </a:extLst>
          </p:cNvPr>
          <p:cNvGraphicFramePr>
            <a:graphicFrameLocks/>
          </p:cNvGraphicFramePr>
          <p:nvPr>
            <p:extLst>
              <p:ext uri="{D42A27DB-BD31-4B8C-83A1-F6EECF244321}">
                <p14:modId xmlns:p14="http://schemas.microsoft.com/office/powerpoint/2010/main" val="3376866790"/>
              </p:ext>
            </p:extLst>
          </p:nvPr>
        </p:nvGraphicFramePr>
        <p:xfrm>
          <a:off x="456083" y="2554081"/>
          <a:ext cx="3082587" cy="15514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7A2F4152-4521-4F4B-AB08-DDDB091FA2EB}"/>
              </a:ext>
            </a:extLst>
          </p:cNvPr>
          <p:cNvGraphicFramePr>
            <a:graphicFrameLocks/>
          </p:cNvGraphicFramePr>
          <p:nvPr>
            <p:extLst>
              <p:ext uri="{D42A27DB-BD31-4B8C-83A1-F6EECF244321}">
                <p14:modId xmlns:p14="http://schemas.microsoft.com/office/powerpoint/2010/main" val="416488356"/>
              </p:ext>
            </p:extLst>
          </p:nvPr>
        </p:nvGraphicFramePr>
        <p:xfrm>
          <a:off x="4607662" y="2584650"/>
          <a:ext cx="3516076" cy="168869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3A5C2294-4997-4193-A782-916B9D6C2710}"/>
              </a:ext>
            </a:extLst>
          </p:cNvPr>
          <p:cNvGraphicFramePr>
            <a:graphicFrameLocks/>
          </p:cNvGraphicFramePr>
          <p:nvPr>
            <p:extLst>
              <p:ext uri="{D42A27DB-BD31-4B8C-83A1-F6EECF244321}">
                <p14:modId xmlns:p14="http://schemas.microsoft.com/office/powerpoint/2010/main" val="4134165732"/>
              </p:ext>
            </p:extLst>
          </p:nvPr>
        </p:nvGraphicFramePr>
        <p:xfrm>
          <a:off x="8862693" y="304933"/>
          <a:ext cx="3082587" cy="20810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a:extLst>
              <a:ext uri="{FF2B5EF4-FFF2-40B4-BE49-F238E27FC236}">
                <a16:creationId xmlns:a16="http://schemas.microsoft.com/office/drawing/2014/main" id="{AAC553ED-9196-415E-9A4F-94ABC7891BFE}"/>
              </a:ext>
            </a:extLst>
          </p:cNvPr>
          <p:cNvGraphicFramePr>
            <a:graphicFrameLocks/>
          </p:cNvGraphicFramePr>
          <p:nvPr>
            <p:extLst>
              <p:ext uri="{D42A27DB-BD31-4B8C-83A1-F6EECF244321}">
                <p14:modId xmlns:p14="http://schemas.microsoft.com/office/powerpoint/2010/main" val="3902667186"/>
              </p:ext>
            </p:extLst>
          </p:nvPr>
        </p:nvGraphicFramePr>
        <p:xfrm>
          <a:off x="8900802" y="2254853"/>
          <a:ext cx="3082587" cy="162628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9">
            <a:extLst>
              <a:ext uri="{FF2B5EF4-FFF2-40B4-BE49-F238E27FC236}">
                <a16:creationId xmlns:a16="http://schemas.microsoft.com/office/drawing/2014/main" id="{FD2869BB-FC06-4A5D-B3D8-D54BD221C940}"/>
              </a:ext>
            </a:extLst>
          </p:cNvPr>
          <p:cNvGraphicFramePr>
            <a:graphicFrameLocks/>
          </p:cNvGraphicFramePr>
          <p:nvPr>
            <p:extLst>
              <p:ext uri="{D42A27DB-BD31-4B8C-83A1-F6EECF244321}">
                <p14:modId xmlns:p14="http://schemas.microsoft.com/office/powerpoint/2010/main" val="1513147507"/>
              </p:ext>
            </p:extLst>
          </p:nvPr>
        </p:nvGraphicFramePr>
        <p:xfrm>
          <a:off x="456084" y="4115448"/>
          <a:ext cx="11527306" cy="1579285"/>
        </p:xfrm>
        <a:graphic>
          <a:graphicData uri="http://schemas.openxmlformats.org/drawingml/2006/chart">
            <c:chart xmlns:c="http://schemas.openxmlformats.org/drawingml/2006/chart" xmlns:r="http://schemas.openxmlformats.org/officeDocument/2006/relationships" r:id="rId9"/>
          </a:graphicData>
        </a:graphic>
      </p:graphicFrame>
      <p:sp>
        <p:nvSpPr>
          <p:cNvPr id="11" name="Titre 1">
            <a:extLst>
              <a:ext uri="{FF2B5EF4-FFF2-40B4-BE49-F238E27FC236}">
                <a16:creationId xmlns:a16="http://schemas.microsoft.com/office/drawing/2014/main" id="{8E791C35-4E1A-4493-9779-244CE8059C31}"/>
              </a:ext>
            </a:extLst>
          </p:cNvPr>
          <p:cNvSpPr txBox="1">
            <a:spLocks/>
          </p:cNvSpPr>
          <p:nvPr/>
        </p:nvSpPr>
        <p:spPr>
          <a:xfrm>
            <a:off x="306631" y="5576384"/>
            <a:ext cx="10572000" cy="69486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fr-CA" dirty="0" err="1"/>
              <a:t>Market</a:t>
            </a:r>
            <a:r>
              <a:rPr lang="fr-CA" dirty="0"/>
              <a:t> </a:t>
            </a:r>
            <a:r>
              <a:rPr lang="fr-CA" dirty="0" err="1"/>
              <a:t>Landscape</a:t>
            </a:r>
            <a:endParaRPr lang="fr-CA" dirty="0"/>
          </a:p>
        </p:txBody>
      </p:sp>
      <p:sp>
        <p:nvSpPr>
          <p:cNvPr id="2" name="Slide Number Placeholder 1">
            <a:extLst>
              <a:ext uri="{FF2B5EF4-FFF2-40B4-BE49-F238E27FC236}">
                <a16:creationId xmlns:a16="http://schemas.microsoft.com/office/drawing/2014/main" id="{AC7037F7-72BB-47BF-A7F3-686D0570AC0B}"/>
              </a:ext>
            </a:extLst>
          </p:cNvPr>
          <p:cNvSpPr>
            <a:spLocks noGrp="1"/>
          </p:cNvSpPr>
          <p:nvPr>
            <p:ph type="sldNum" sz="quarter" idx="12"/>
          </p:nvPr>
        </p:nvSpPr>
        <p:spPr/>
        <p:txBody>
          <a:bodyPr/>
          <a:lstStyle/>
          <a:p>
            <a:pPr rtl="0"/>
            <a:fld id="{D57F1E4F-1CFF-5643-939E-217C01CDF565}" type="slidenum">
              <a:rPr lang="fr-CA" noProof="0" smtClean="0"/>
              <a:pPr rtl="0"/>
              <a:t>20</a:t>
            </a:fld>
            <a:endParaRPr lang="fr-CA" noProof="0"/>
          </a:p>
        </p:txBody>
      </p:sp>
    </p:spTree>
    <p:extLst>
      <p:ext uri="{BB962C8B-B14F-4D97-AF65-F5344CB8AC3E}">
        <p14:creationId xmlns:p14="http://schemas.microsoft.com/office/powerpoint/2010/main" val="309979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A9F131E-26A0-46D4-89D2-5489075DADB5}"/>
              </a:ext>
            </a:extLst>
          </p:cNvPr>
          <p:cNvCxnSpPr>
            <a:cxnSpLocks/>
          </p:cNvCxnSpPr>
          <p:nvPr/>
        </p:nvCxnSpPr>
        <p:spPr>
          <a:xfrm flipH="1">
            <a:off x="4799863" y="3429000"/>
            <a:ext cx="7151349" cy="0"/>
          </a:xfrm>
          <a:prstGeom prst="line">
            <a:avLst/>
          </a:prstGeom>
          <a:ln w="57150"/>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9BB88F7E-7949-4AEB-81ED-E087095FABBB}"/>
              </a:ext>
            </a:extLst>
          </p:cNvPr>
          <p:cNvGraphicFramePr/>
          <p:nvPr>
            <p:extLst>
              <p:ext uri="{D42A27DB-BD31-4B8C-83A1-F6EECF244321}">
                <p14:modId xmlns:p14="http://schemas.microsoft.com/office/powerpoint/2010/main" val="3738213387"/>
              </p:ext>
            </p:extLst>
          </p:nvPr>
        </p:nvGraphicFramePr>
        <p:xfrm>
          <a:off x="204280" y="3247261"/>
          <a:ext cx="5369918" cy="3607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C2186916-CAA5-40B6-8B8E-04650B8B02F2}"/>
              </a:ext>
            </a:extLst>
          </p:cNvPr>
          <p:cNvGraphicFramePr/>
          <p:nvPr>
            <p:extLst>
              <p:ext uri="{D42A27DB-BD31-4B8C-83A1-F6EECF244321}">
                <p14:modId xmlns:p14="http://schemas.microsoft.com/office/powerpoint/2010/main" val="1759391605"/>
              </p:ext>
            </p:extLst>
          </p:nvPr>
        </p:nvGraphicFramePr>
        <p:xfrm>
          <a:off x="356455" y="1101388"/>
          <a:ext cx="4443408" cy="2145873"/>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Rounded Corners 14">
            <a:extLst>
              <a:ext uri="{FF2B5EF4-FFF2-40B4-BE49-F238E27FC236}">
                <a16:creationId xmlns:a16="http://schemas.microsoft.com/office/drawing/2014/main" id="{6AF3BC09-6C88-44E9-8637-04271A37F1CE}"/>
              </a:ext>
            </a:extLst>
          </p:cNvPr>
          <p:cNvSpPr/>
          <p:nvPr/>
        </p:nvSpPr>
        <p:spPr>
          <a:xfrm>
            <a:off x="296106" y="200025"/>
            <a:ext cx="4834694"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dirty="0">
              <a:solidFill>
                <a:srgbClr val="FFFFFF"/>
              </a:solidFill>
              <a:latin typeface="Arial" panose="020B0604020202020204" pitchFamily="34" charset="0"/>
            </a:endParaRPr>
          </a:p>
          <a:p>
            <a:pPr algn="ctr"/>
            <a:r>
              <a:rPr lang="en-CA" sz="1400" dirty="0">
                <a:solidFill>
                  <a:srgbClr val="FFFFFF"/>
                </a:solidFill>
                <a:latin typeface="Arial" panose="020B0604020202020204" pitchFamily="34" charset="0"/>
              </a:rPr>
              <a:t>Canadian Population</a:t>
            </a:r>
          </a:p>
          <a:p>
            <a:pPr algn="ctr"/>
            <a:r>
              <a:rPr lang="en-CA" sz="1400" dirty="0">
                <a:solidFill>
                  <a:srgbClr val="FFFFFF"/>
                </a:solidFill>
                <a:latin typeface="Arial" panose="020B0604020202020204" pitchFamily="34" charset="0"/>
              </a:rPr>
              <a:t> ~ 37.39 million</a:t>
            </a:r>
            <a:endParaRPr lang="en-CA" sz="1400" dirty="0"/>
          </a:p>
          <a:p>
            <a:pPr algn="ctr"/>
            <a:endParaRPr lang="en-CA" sz="1400" dirty="0"/>
          </a:p>
        </p:txBody>
      </p:sp>
      <p:graphicFrame>
        <p:nvGraphicFramePr>
          <p:cNvPr id="18" name="Chart 17">
            <a:extLst>
              <a:ext uri="{FF2B5EF4-FFF2-40B4-BE49-F238E27FC236}">
                <a16:creationId xmlns:a16="http://schemas.microsoft.com/office/drawing/2014/main" id="{9BBF5F48-5507-4674-88DD-B9FE03D8A6DB}"/>
              </a:ext>
            </a:extLst>
          </p:cNvPr>
          <p:cNvGraphicFramePr/>
          <p:nvPr>
            <p:extLst>
              <p:ext uri="{D42A27DB-BD31-4B8C-83A1-F6EECF244321}">
                <p14:modId xmlns:p14="http://schemas.microsoft.com/office/powerpoint/2010/main" val="3895496507"/>
              </p:ext>
            </p:extLst>
          </p:nvPr>
        </p:nvGraphicFramePr>
        <p:xfrm>
          <a:off x="5417922" y="557085"/>
          <a:ext cx="6417623" cy="27616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hart 37">
            <a:extLst>
              <a:ext uri="{FF2B5EF4-FFF2-40B4-BE49-F238E27FC236}">
                <a16:creationId xmlns:a16="http://schemas.microsoft.com/office/drawing/2014/main" id="{9B75BD22-18E9-42C8-8663-7C19158771C8}"/>
              </a:ext>
            </a:extLst>
          </p:cNvPr>
          <p:cNvGraphicFramePr>
            <a:graphicFrameLocks/>
          </p:cNvGraphicFramePr>
          <p:nvPr>
            <p:extLst>
              <p:ext uri="{D42A27DB-BD31-4B8C-83A1-F6EECF244321}">
                <p14:modId xmlns:p14="http://schemas.microsoft.com/office/powerpoint/2010/main" val="760867471"/>
              </p:ext>
            </p:extLst>
          </p:nvPr>
        </p:nvGraphicFramePr>
        <p:xfrm>
          <a:off x="5786970" y="3384679"/>
          <a:ext cx="6100402" cy="3470429"/>
        </p:xfrm>
        <a:graphic>
          <a:graphicData uri="http://schemas.openxmlformats.org/drawingml/2006/chart">
            <c:chart xmlns:c="http://schemas.openxmlformats.org/drawingml/2006/chart" xmlns:r="http://schemas.openxmlformats.org/officeDocument/2006/relationships" r:id="rId6"/>
          </a:graphicData>
        </a:graphic>
      </p:graphicFrame>
      <p:sp>
        <p:nvSpPr>
          <p:cNvPr id="45" name="Slide Number Placeholder 44">
            <a:extLst>
              <a:ext uri="{FF2B5EF4-FFF2-40B4-BE49-F238E27FC236}">
                <a16:creationId xmlns:a16="http://schemas.microsoft.com/office/drawing/2014/main" id="{005980A9-3575-4F51-9D0E-E9708D87A456}"/>
              </a:ext>
            </a:extLst>
          </p:cNvPr>
          <p:cNvSpPr>
            <a:spLocks noGrp="1"/>
          </p:cNvSpPr>
          <p:nvPr>
            <p:ph type="sldNum" sz="quarter" idx="12"/>
          </p:nvPr>
        </p:nvSpPr>
        <p:spPr/>
        <p:txBody>
          <a:bodyPr/>
          <a:lstStyle/>
          <a:p>
            <a:pPr rtl="0"/>
            <a:fld id="{D57F1E4F-1CFF-5643-939E-217C01CDF565}" type="slidenum">
              <a:rPr lang="fr-CA" noProof="0" smtClean="0"/>
              <a:pPr rtl="0"/>
              <a:t>21</a:t>
            </a:fld>
            <a:endParaRPr lang="fr-CA" noProof="0"/>
          </a:p>
        </p:txBody>
      </p:sp>
    </p:spTree>
    <p:extLst>
      <p:ext uri="{BB962C8B-B14F-4D97-AF65-F5344CB8AC3E}">
        <p14:creationId xmlns:p14="http://schemas.microsoft.com/office/powerpoint/2010/main" val="176555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73C9056-1D93-4BDD-B027-05D60C36E911}"/>
              </a:ext>
            </a:extLst>
          </p:cNvPr>
          <p:cNvGraphicFramePr/>
          <p:nvPr>
            <p:extLst>
              <p:ext uri="{D42A27DB-BD31-4B8C-83A1-F6EECF244321}">
                <p14:modId xmlns:p14="http://schemas.microsoft.com/office/powerpoint/2010/main" val="302362258"/>
              </p:ext>
            </p:extLst>
          </p:nvPr>
        </p:nvGraphicFramePr>
        <p:xfrm>
          <a:off x="226224" y="348854"/>
          <a:ext cx="3188185" cy="2686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2" descr="https://lh6.googleusercontent.com/UWb0RG156yl8ORTNwDWOQtVEs99o5isy7OJnTKEdCfBW5ZHpta7SBu_n5rnj-fpZyy-XvFKuILC30V235a5ErQtXEUb6xbvcJzJiuuqhGV9pgI_CXIJgmPPR8OG-osA-KYmMb7WLViQ">
            <a:extLst>
              <a:ext uri="{FF2B5EF4-FFF2-40B4-BE49-F238E27FC236}">
                <a16:creationId xmlns:a16="http://schemas.microsoft.com/office/drawing/2014/main" id="{EE102020-35B2-42F6-95F1-3B8668BF92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2744" y="1043755"/>
            <a:ext cx="4355918" cy="15550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ell phone&#10;&#10;Description automatically generated">
            <a:extLst>
              <a:ext uri="{FF2B5EF4-FFF2-40B4-BE49-F238E27FC236}">
                <a16:creationId xmlns:a16="http://schemas.microsoft.com/office/drawing/2014/main" id="{88AF6F69-9F79-4034-AE1F-D0A5572C58DA}"/>
              </a:ext>
            </a:extLst>
          </p:cNvPr>
          <p:cNvPicPr>
            <a:picLocks noChangeAspect="1"/>
          </p:cNvPicPr>
          <p:nvPr/>
        </p:nvPicPr>
        <p:blipFill>
          <a:blip r:embed="rId9"/>
          <a:stretch>
            <a:fillRect/>
          </a:stretch>
        </p:blipFill>
        <p:spPr>
          <a:xfrm>
            <a:off x="323113" y="3717527"/>
            <a:ext cx="5590547" cy="2969363"/>
          </a:xfrm>
          <a:prstGeom prst="rect">
            <a:avLst/>
          </a:prstGeom>
        </p:spPr>
      </p:pic>
      <p:sp>
        <p:nvSpPr>
          <p:cNvPr id="21" name="Arrow: Down 20">
            <a:extLst>
              <a:ext uri="{FF2B5EF4-FFF2-40B4-BE49-F238E27FC236}">
                <a16:creationId xmlns:a16="http://schemas.microsoft.com/office/drawing/2014/main" id="{07A838D9-182E-4DAC-8FB3-2C76105B173C}"/>
              </a:ext>
            </a:extLst>
          </p:cNvPr>
          <p:cNvSpPr/>
          <p:nvPr/>
        </p:nvSpPr>
        <p:spPr>
          <a:xfrm>
            <a:off x="5009133" y="670106"/>
            <a:ext cx="267616" cy="362428"/>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21815C33-3754-42E0-B20D-3DE96ED03F77}"/>
              </a:ext>
            </a:extLst>
          </p:cNvPr>
          <p:cNvSpPr txBox="1"/>
          <p:nvPr/>
        </p:nvSpPr>
        <p:spPr>
          <a:xfrm>
            <a:off x="558272" y="3251051"/>
            <a:ext cx="5385424" cy="369332"/>
          </a:xfrm>
          <a:prstGeom prst="rect">
            <a:avLst/>
          </a:prstGeom>
          <a:noFill/>
        </p:spPr>
        <p:txBody>
          <a:bodyPr wrap="square" rtlCol="0">
            <a:spAutoFit/>
          </a:bodyPr>
          <a:lstStyle/>
          <a:p>
            <a:pPr algn="ctr"/>
            <a:r>
              <a:rPr lang="en-CA" dirty="0"/>
              <a:t>The Financial Muscle</a:t>
            </a:r>
          </a:p>
        </p:txBody>
      </p:sp>
      <p:pic>
        <p:nvPicPr>
          <p:cNvPr id="25" name="Picture 24" descr="A screenshot of a cell phone&#10;&#10;Description automatically generated">
            <a:extLst>
              <a:ext uri="{FF2B5EF4-FFF2-40B4-BE49-F238E27FC236}">
                <a16:creationId xmlns:a16="http://schemas.microsoft.com/office/drawing/2014/main" id="{62CEC131-40C1-472D-8365-7ADF87224B03}"/>
              </a:ext>
            </a:extLst>
          </p:cNvPr>
          <p:cNvPicPr>
            <a:picLocks noChangeAspect="1"/>
          </p:cNvPicPr>
          <p:nvPr/>
        </p:nvPicPr>
        <p:blipFill>
          <a:blip r:embed="rId10"/>
          <a:stretch>
            <a:fillRect/>
          </a:stretch>
        </p:blipFill>
        <p:spPr>
          <a:xfrm>
            <a:off x="6328830" y="3717527"/>
            <a:ext cx="5216171" cy="2987039"/>
          </a:xfrm>
          <a:prstGeom prst="rect">
            <a:avLst/>
          </a:prstGeom>
        </p:spPr>
      </p:pic>
      <p:sp>
        <p:nvSpPr>
          <p:cNvPr id="26" name="TextBox 25">
            <a:extLst>
              <a:ext uri="{FF2B5EF4-FFF2-40B4-BE49-F238E27FC236}">
                <a16:creationId xmlns:a16="http://schemas.microsoft.com/office/drawing/2014/main" id="{7ADE7FA5-77F6-419F-92A2-8BF48BECD5A9}"/>
              </a:ext>
            </a:extLst>
          </p:cNvPr>
          <p:cNvSpPr txBox="1"/>
          <p:nvPr/>
        </p:nvSpPr>
        <p:spPr>
          <a:xfrm>
            <a:off x="925453" y="0"/>
            <a:ext cx="1789726" cy="369332"/>
          </a:xfrm>
          <a:prstGeom prst="rect">
            <a:avLst/>
          </a:prstGeom>
          <a:noFill/>
        </p:spPr>
        <p:txBody>
          <a:bodyPr wrap="square" rtlCol="0">
            <a:spAutoFit/>
          </a:bodyPr>
          <a:lstStyle/>
          <a:p>
            <a:pPr algn="ctr"/>
            <a:r>
              <a:rPr lang="en-CA" dirty="0"/>
              <a:t>Segmentation</a:t>
            </a:r>
          </a:p>
        </p:txBody>
      </p:sp>
      <p:sp>
        <p:nvSpPr>
          <p:cNvPr id="27" name="TextBox 26">
            <a:extLst>
              <a:ext uri="{FF2B5EF4-FFF2-40B4-BE49-F238E27FC236}">
                <a16:creationId xmlns:a16="http://schemas.microsoft.com/office/drawing/2014/main" id="{C280B003-C3B5-4134-B8D9-30EF66B84665}"/>
              </a:ext>
            </a:extLst>
          </p:cNvPr>
          <p:cNvSpPr txBox="1"/>
          <p:nvPr/>
        </p:nvSpPr>
        <p:spPr>
          <a:xfrm>
            <a:off x="6328830" y="3266173"/>
            <a:ext cx="5385424" cy="369332"/>
          </a:xfrm>
          <a:prstGeom prst="rect">
            <a:avLst/>
          </a:prstGeom>
          <a:noFill/>
        </p:spPr>
        <p:txBody>
          <a:bodyPr wrap="square" rtlCol="0">
            <a:spAutoFit/>
          </a:bodyPr>
          <a:lstStyle/>
          <a:p>
            <a:pPr algn="ctr"/>
            <a:r>
              <a:rPr lang="en-CA" dirty="0"/>
              <a:t>The Difference</a:t>
            </a:r>
          </a:p>
        </p:txBody>
      </p:sp>
      <p:pic>
        <p:nvPicPr>
          <p:cNvPr id="28" name="Picture 27" descr="A screenshot of a map&#10;&#10;Description automatically generated">
            <a:extLst>
              <a:ext uri="{FF2B5EF4-FFF2-40B4-BE49-F238E27FC236}">
                <a16:creationId xmlns:a16="http://schemas.microsoft.com/office/drawing/2014/main" id="{BFAA6005-7790-4F5D-A988-E46D1AE2353D}"/>
              </a:ext>
            </a:extLst>
          </p:cNvPr>
          <p:cNvPicPr>
            <a:picLocks noChangeAspect="1"/>
          </p:cNvPicPr>
          <p:nvPr/>
        </p:nvPicPr>
        <p:blipFill>
          <a:blip r:embed="rId11"/>
          <a:stretch>
            <a:fillRect/>
          </a:stretch>
        </p:blipFill>
        <p:spPr>
          <a:xfrm>
            <a:off x="7892908" y="1023547"/>
            <a:ext cx="4269908" cy="1634344"/>
          </a:xfrm>
          <a:prstGeom prst="rect">
            <a:avLst/>
          </a:prstGeom>
        </p:spPr>
      </p:pic>
      <p:sp>
        <p:nvSpPr>
          <p:cNvPr id="31" name="TextBox 30">
            <a:extLst>
              <a:ext uri="{FF2B5EF4-FFF2-40B4-BE49-F238E27FC236}">
                <a16:creationId xmlns:a16="http://schemas.microsoft.com/office/drawing/2014/main" id="{06719667-26C4-4BD6-9638-9886BECA93BE}"/>
              </a:ext>
            </a:extLst>
          </p:cNvPr>
          <p:cNvSpPr txBox="1"/>
          <p:nvPr/>
        </p:nvSpPr>
        <p:spPr>
          <a:xfrm>
            <a:off x="4601183" y="-12810"/>
            <a:ext cx="2294956" cy="369332"/>
          </a:xfrm>
          <a:prstGeom prst="rect">
            <a:avLst/>
          </a:prstGeom>
          <a:noFill/>
        </p:spPr>
        <p:txBody>
          <a:bodyPr wrap="square" rtlCol="0">
            <a:spAutoFit/>
          </a:bodyPr>
          <a:lstStyle/>
          <a:p>
            <a:pPr algn="ctr"/>
            <a:r>
              <a:rPr lang="en-CA" dirty="0"/>
              <a:t>Size of Segment</a:t>
            </a:r>
          </a:p>
        </p:txBody>
      </p:sp>
      <p:sp>
        <p:nvSpPr>
          <p:cNvPr id="32" name="TextBox 31">
            <a:extLst>
              <a:ext uri="{FF2B5EF4-FFF2-40B4-BE49-F238E27FC236}">
                <a16:creationId xmlns:a16="http://schemas.microsoft.com/office/drawing/2014/main" id="{F297E013-1263-47F3-8983-5A1E3348C0CC}"/>
              </a:ext>
            </a:extLst>
          </p:cNvPr>
          <p:cNvSpPr txBox="1"/>
          <p:nvPr/>
        </p:nvSpPr>
        <p:spPr>
          <a:xfrm>
            <a:off x="8729938" y="-31232"/>
            <a:ext cx="2654215" cy="369332"/>
          </a:xfrm>
          <a:prstGeom prst="rect">
            <a:avLst/>
          </a:prstGeom>
          <a:noFill/>
        </p:spPr>
        <p:txBody>
          <a:bodyPr wrap="square" rtlCol="0">
            <a:spAutoFit/>
          </a:bodyPr>
          <a:lstStyle/>
          <a:p>
            <a:pPr algn="ctr"/>
            <a:r>
              <a:rPr lang="en-CA" dirty="0"/>
              <a:t>Where is the Segment</a:t>
            </a:r>
          </a:p>
        </p:txBody>
      </p:sp>
      <p:cxnSp>
        <p:nvCxnSpPr>
          <p:cNvPr id="34" name="Straight Connector 33">
            <a:extLst>
              <a:ext uri="{FF2B5EF4-FFF2-40B4-BE49-F238E27FC236}">
                <a16:creationId xmlns:a16="http://schemas.microsoft.com/office/drawing/2014/main" id="{B79E1130-5C85-4BD4-B4DC-6AF6E5CDEFBC}"/>
              </a:ext>
            </a:extLst>
          </p:cNvPr>
          <p:cNvCxnSpPr/>
          <p:nvPr/>
        </p:nvCxnSpPr>
        <p:spPr>
          <a:xfrm>
            <a:off x="1663430" y="2937753"/>
            <a:ext cx="902726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AC7F6AC4-FFA9-41BE-A737-9545DD020F6D}"/>
              </a:ext>
            </a:extLst>
          </p:cNvPr>
          <p:cNvSpPr>
            <a:spLocks noGrp="1"/>
          </p:cNvSpPr>
          <p:nvPr>
            <p:ph type="sldNum" sz="quarter" idx="12"/>
          </p:nvPr>
        </p:nvSpPr>
        <p:spPr/>
        <p:txBody>
          <a:bodyPr/>
          <a:lstStyle/>
          <a:p>
            <a:pPr rtl="0"/>
            <a:fld id="{D57F1E4F-1CFF-5643-939E-217C01CDF565}" type="slidenum">
              <a:rPr lang="fr-CA" noProof="0" smtClean="0"/>
              <a:pPr rtl="0"/>
              <a:t>22</a:t>
            </a:fld>
            <a:endParaRPr lang="fr-CA" noProof="0"/>
          </a:p>
        </p:txBody>
      </p:sp>
    </p:spTree>
    <p:extLst>
      <p:ext uri="{BB962C8B-B14F-4D97-AF65-F5344CB8AC3E}">
        <p14:creationId xmlns:p14="http://schemas.microsoft.com/office/powerpoint/2010/main" val="4050767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43B29350-7D40-4F37-AA08-586ACCB9580B}"/>
              </a:ext>
            </a:extLst>
          </p:cNvPr>
          <p:cNvSpPr>
            <a:spLocks noGrp="1"/>
          </p:cNvSpPr>
          <p:nvPr>
            <p:ph type="title" idx="4294967295"/>
          </p:nvPr>
        </p:nvSpPr>
        <p:spPr>
          <a:xfrm>
            <a:off x="0" y="5576888"/>
            <a:ext cx="10572750" cy="693737"/>
          </a:xfrm>
        </p:spPr>
        <p:txBody>
          <a:bodyPr vert="horz" lIns="91440" tIns="45720" rIns="91440" bIns="45720" rtlCol="0" anchor="b">
            <a:normAutofit/>
          </a:bodyPr>
          <a:lstStyle/>
          <a:p>
            <a:pPr algn="l">
              <a:lnSpc>
                <a:spcPct val="90000"/>
              </a:lnSpc>
            </a:pPr>
            <a:r>
              <a:rPr lang="fr-CA" sz="4000" dirty="0" err="1"/>
              <a:t>Knowing</a:t>
            </a:r>
            <a:r>
              <a:rPr lang="fr-CA" sz="4000" dirty="0"/>
              <a:t> the Segment</a:t>
            </a:r>
          </a:p>
        </p:txBody>
      </p:sp>
      <p:graphicFrame>
        <p:nvGraphicFramePr>
          <p:cNvPr id="7" name="Diagram 6">
            <a:extLst>
              <a:ext uri="{FF2B5EF4-FFF2-40B4-BE49-F238E27FC236}">
                <a16:creationId xmlns:a16="http://schemas.microsoft.com/office/drawing/2014/main" id="{F63AEF22-3D60-41FD-8E1D-7A96D7778045}"/>
              </a:ext>
            </a:extLst>
          </p:cNvPr>
          <p:cNvGraphicFramePr/>
          <p:nvPr>
            <p:extLst>
              <p:ext uri="{D42A27DB-BD31-4B8C-83A1-F6EECF244321}">
                <p14:modId xmlns:p14="http://schemas.microsoft.com/office/powerpoint/2010/main" val="2613338033"/>
              </p:ext>
            </p:extLst>
          </p:nvPr>
        </p:nvGraphicFramePr>
        <p:xfrm>
          <a:off x="61607" y="899629"/>
          <a:ext cx="4213157" cy="4353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F06C3F5-3AC9-43E6-97CD-4422FDD3A708}"/>
              </a:ext>
            </a:extLst>
          </p:cNvPr>
          <p:cNvGraphicFramePr/>
          <p:nvPr>
            <p:extLst>
              <p:ext uri="{D42A27DB-BD31-4B8C-83A1-F6EECF244321}">
                <p14:modId xmlns:p14="http://schemas.microsoft.com/office/powerpoint/2010/main" val="3027924811"/>
              </p:ext>
            </p:extLst>
          </p:nvPr>
        </p:nvGraphicFramePr>
        <p:xfrm>
          <a:off x="7978843" y="1085772"/>
          <a:ext cx="4213157" cy="42333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D7AFCE45-5348-4D57-8D12-23632B228895}"/>
              </a:ext>
            </a:extLst>
          </p:cNvPr>
          <p:cNvSpPr txBox="1"/>
          <p:nvPr/>
        </p:nvSpPr>
        <p:spPr>
          <a:xfrm>
            <a:off x="807951" y="209580"/>
            <a:ext cx="2782111" cy="323165"/>
          </a:xfrm>
          <a:prstGeom prst="rect">
            <a:avLst/>
          </a:prstGeom>
          <a:noFill/>
        </p:spPr>
        <p:txBody>
          <a:bodyPr wrap="square" rtlCol="0">
            <a:spAutoFit/>
          </a:bodyPr>
          <a:lstStyle/>
          <a:p>
            <a:pPr algn="ctr"/>
            <a:r>
              <a:rPr lang="en-CA" sz="1500" dirty="0"/>
              <a:t>The millennial shopper</a:t>
            </a:r>
          </a:p>
        </p:txBody>
      </p:sp>
      <p:sp>
        <p:nvSpPr>
          <p:cNvPr id="13" name="TextBox 12">
            <a:extLst>
              <a:ext uri="{FF2B5EF4-FFF2-40B4-BE49-F238E27FC236}">
                <a16:creationId xmlns:a16="http://schemas.microsoft.com/office/drawing/2014/main" id="{EB52EE44-73C4-4574-A51D-AB2B438CED99}"/>
              </a:ext>
            </a:extLst>
          </p:cNvPr>
          <p:cNvSpPr txBox="1"/>
          <p:nvPr/>
        </p:nvSpPr>
        <p:spPr>
          <a:xfrm>
            <a:off x="7843738" y="258924"/>
            <a:ext cx="4409872" cy="323165"/>
          </a:xfrm>
          <a:prstGeom prst="rect">
            <a:avLst/>
          </a:prstGeom>
          <a:noFill/>
        </p:spPr>
        <p:txBody>
          <a:bodyPr wrap="square" rtlCol="0">
            <a:spAutoFit/>
          </a:bodyPr>
          <a:lstStyle/>
          <a:p>
            <a:pPr algn="ctr"/>
            <a:r>
              <a:rPr lang="en-CA" sz="1500" dirty="0"/>
              <a:t>What influences millennial shoppers?</a:t>
            </a:r>
          </a:p>
        </p:txBody>
      </p:sp>
      <p:cxnSp>
        <p:nvCxnSpPr>
          <p:cNvPr id="3" name="Straight Connector 2">
            <a:extLst>
              <a:ext uri="{FF2B5EF4-FFF2-40B4-BE49-F238E27FC236}">
                <a16:creationId xmlns:a16="http://schemas.microsoft.com/office/drawing/2014/main" id="{482C366A-88F8-4318-A3F7-8F1B89B6FEC1}"/>
              </a:ext>
            </a:extLst>
          </p:cNvPr>
          <p:cNvCxnSpPr/>
          <p:nvPr/>
        </p:nvCxnSpPr>
        <p:spPr>
          <a:xfrm>
            <a:off x="4584700" y="899629"/>
            <a:ext cx="0" cy="435330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C49406B1-1B91-4D10-88D1-E028CEED66AD}"/>
              </a:ext>
            </a:extLst>
          </p:cNvPr>
          <p:cNvCxnSpPr/>
          <p:nvPr/>
        </p:nvCxnSpPr>
        <p:spPr>
          <a:xfrm>
            <a:off x="7658100" y="899629"/>
            <a:ext cx="0" cy="4353308"/>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33" name="Chart 32">
            <a:extLst>
              <a:ext uri="{FF2B5EF4-FFF2-40B4-BE49-F238E27FC236}">
                <a16:creationId xmlns:a16="http://schemas.microsoft.com/office/drawing/2014/main" id="{708AA41D-300F-4F75-BD33-66E7E8566795}"/>
              </a:ext>
            </a:extLst>
          </p:cNvPr>
          <p:cNvGraphicFramePr>
            <a:graphicFrameLocks/>
          </p:cNvGraphicFramePr>
          <p:nvPr>
            <p:extLst>
              <p:ext uri="{D42A27DB-BD31-4B8C-83A1-F6EECF244321}">
                <p14:modId xmlns:p14="http://schemas.microsoft.com/office/powerpoint/2010/main" val="879665697"/>
              </p:ext>
            </p:extLst>
          </p:nvPr>
        </p:nvGraphicFramePr>
        <p:xfrm>
          <a:off x="4656212" y="226031"/>
          <a:ext cx="2843917" cy="5102190"/>
        </p:xfrm>
        <a:graphic>
          <a:graphicData uri="http://schemas.openxmlformats.org/drawingml/2006/chart">
            <c:chart xmlns:c="http://schemas.openxmlformats.org/drawingml/2006/chart" xmlns:r="http://schemas.openxmlformats.org/officeDocument/2006/relationships" r:id="rId13"/>
          </a:graphicData>
        </a:graphic>
      </p:graphicFrame>
      <p:sp>
        <p:nvSpPr>
          <p:cNvPr id="2" name="Slide Number Placeholder 1">
            <a:extLst>
              <a:ext uri="{FF2B5EF4-FFF2-40B4-BE49-F238E27FC236}">
                <a16:creationId xmlns:a16="http://schemas.microsoft.com/office/drawing/2014/main" id="{2FEEA750-2B54-4660-B36D-B9231C66EEFA}"/>
              </a:ext>
            </a:extLst>
          </p:cNvPr>
          <p:cNvSpPr>
            <a:spLocks noGrp="1"/>
          </p:cNvSpPr>
          <p:nvPr>
            <p:ph type="sldNum" sz="quarter" idx="12"/>
          </p:nvPr>
        </p:nvSpPr>
        <p:spPr/>
        <p:txBody>
          <a:bodyPr/>
          <a:lstStyle/>
          <a:p>
            <a:pPr rtl="0"/>
            <a:fld id="{D57F1E4F-1CFF-5643-939E-217C01CDF565}" type="slidenum">
              <a:rPr lang="fr-CA" noProof="0" smtClean="0"/>
              <a:pPr rtl="0"/>
              <a:t>23</a:t>
            </a:fld>
            <a:endParaRPr lang="fr-CA" noProof="0"/>
          </a:p>
        </p:txBody>
      </p:sp>
    </p:spTree>
    <p:extLst>
      <p:ext uri="{BB962C8B-B14F-4D97-AF65-F5344CB8AC3E}">
        <p14:creationId xmlns:p14="http://schemas.microsoft.com/office/powerpoint/2010/main" val="738658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1EF1B-2677-490E-B9DF-9058FB4C1E5C}"/>
              </a:ext>
            </a:extLst>
          </p:cNvPr>
          <p:cNvSpPr/>
          <p:nvPr/>
        </p:nvSpPr>
        <p:spPr>
          <a:xfrm>
            <a:off x="2595591" y="3118990"/>
            <a:ext cx="6096000" cy="646331"/>
          </a:xfrm>
          <a:prstGeom prst="rect">
            <a:avLst/>
          </a:prstGeom>
        </p:spPr>
        <p:txBody>
          <a:bodyPr>
            <a:spAutoFit/>
          </a:bodyPr>
          <a:lstStyle/>
          <a:p>
            <a:r>
              <a:rPr lang="en-CA" dirty="0">
                <a:solidFill>
                  <a:srgbClr val="000000"/>
                </a:solidFill>
                <a:latin typeface="Times New Roman" panose="02020603050405020304" pitchFamily="18" charset="0"/>
              </a:rPr>
              <a:t> </a:t>
            </a:r>
            <a:br>
              <a:rPr lang="en-CA" dirty="0"/>
            </a:br>
            <a:endParaRPr lang="en-CA" dirty="0"/>
          </a:p>
        </p:txBody>
      </p:sp>
      <p:sp>
        <p:nvSpPr>
          <p:cNvPr id="7" name="TextBox 6">
            <a:extLst>
              <a:ext uri="{FF2B5EF4-FFF2-40B4-BE49-F238E27FC236}">
                <a16:creationId xmlns:a16="http://schemas.microsoft.com/office/drawing/2014/main" id="{C41B0F5B-EA15-471B-8A13-1F1801253681}"/>
              </a:ext>
            </a:extLst>
          </p:cNvPr>
          <p:cNvSpPr txBox="1"/>
          <p:nvPr/>
        </p:nvSpPr>
        <p:spPr>
          <a:xfrm rot="5400000">
            <a:off x="9509281" y="-1223227"/>
            <a:ext cx="415498" cy="3093154"/>
          </a:xfrm>
          <a:prstGeom prst="rect">
            <a:avLst/>
          </a:prstGeom>
          <a:solidFill>
            <a:schemeClr val="bg1"/>
          </a:solidFill>
        </p:spPr>
        <p:txBody>
          <a:bodyPr vert="vert270" wrap="square" rtlCol="0">
            <a:spAutoFit/>
          </a:bodyPr>
          <a:lstStyle/>
          <a:p>
            <a:pPr algn="ctr"/>
            <a:r>
              <a:rPr lang="en-CA" sz="1500" dirty="0"/>
              <a:t>Kia Stinger – Forum - Facebook</a:t>
            </a:r>
          </a:p>
        </p:txBody>
      </p:sp>
      <p:pic>
        <p:nvPicPr>
          <p:cNvPr id="9" name="Picture 8" descr="A screenshot of a cell phone&#10;&#10;Description automatically generated">
            <a:extLst>
              <a:ext uri="{FF2B5EF4-FFF2-40B4-BE49-F238E27FC236}">
                <a16:creationId xmlns:a16="http://schemas.microsoft.com/office/drawing/2014/main" id="{07ADCF7D-4564-4EF9-B338-29674FE5971C}"/>
              </a:ext>
            </a:extLst>
          </p:cNvPr>
          <p:cNvPicPr>
            <a:picLocks noChangeAspect="1"/>
          </p:cNvPicPr>
          <p:nvPr/>
        </p:nvPicPr>
        <p:blipFill>
          <a:blip r:embed="rId3"/>
          <a:stretch>
            <a:fillRect/>
          </a:stretch>
        </p:blipFill>
        <p:spPr>
          <a:xfrm>
            <a:off x="7690943" y="2694106"/>
            <a:ext cx="4096198" cy="297218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9998C8CE-2CA0-442C-82D6-925D1DE56EAA}"/>
              </a:ext>
            </a:extLst>
          </p:cNvPr>
          <p:cNvPicPr>
            <a:picLocks noChangeAspect="1"/>
          </p:cNvPicPr>
          <p:nvPr/>
        </p:nvPicPr>
        <p:blipFill>
          <a:blip r:embed="rId4"/>
          <a:stretch>
            <a:fillRect/>
          </a:stretch>
        </p:blipFill>
        <p:spPr>
          <a:xfrm>
            <a:off x="905251" y="2606850"/>
            <a:ext cx="4056575" cy="3019556"/>
          </a:xfrm>
          <a:prstGeom prst="rect">
            <a:avLst/>
          </a:prstGeom>
        </p:spPr>
      </p:pic>
      <p:sp>
        <p:nvSpPr>
          <p:cNvPr id="14" name="TextBox 13">
            <a:extLst>
              <a:ext uri="{FF2B5EF4-FFF2-40B4-BE49-F238E27FC236}">
                <a16:creationId xmlns:a16="http://schemas.microsoft.com/office/drawing/2014/main" id="{B54EA781-085E-4F52-BDFE-957F0E40273D}"/>
              </a:ext>
            </a:extLst>
          </p:cNvPr>
          <p:cNvSpPr txBox="1"/>
          <p:nvPr/>
        </p:nvSpPr>
        <p:spPr>
          <a:xfrm rot="5400000">
            <a:off x="2656930" y="-1197618"/>
            <a:ext cx="415498" cy="3093154"/>
          </a:xfrm>
          <a:prstGeom prst="rect">
            <a:avLst/>
          </a:prstGeom>
          <a:solidFill>
            <a:schemeClr val="bg1"/>
          </a:solidFill>
        </p:spPr>
        <p:txBody>
          <a:bodyPr vert="vert270" wrap="square" rtlCol="0">
            <a:spAutoFit/>
          </a:bodyPr>
          <a:lstStyle/>
          <a:p>
            <a:pPr algn="ctr"/>
            <a:r>
              <a:rPr lang="en-CA" sz="1500" dirty="0"/>
              <a:t>Kia Canada – Facebook</a:t>
            </a:r>
          </a:p>
        </p:txBody>
      </p:sp>
      <p:pic>
        <p:nvPicPr>
          <p:cNvPr id="15" name="Picture 14" descr="A screenshot of a social media post&#10;&#10;Description automatically generated">
            <a:extLst>
              <a:ext uri="{FF2B5EF4-FFF2-40B4-BE49-F238E27FC236}">
                <a16:creationId xmlns:a16="http://schemas.microsoft.com/office/drawing/2014/main" id="{CF2AADB2-1055-4066-A696-D0274AD46D2E}"/>
              </a:ext>
            </a:extLst>
          </p:cNvPr>
          <p:cNvPicPr>
            <a:picLocks noChangeAspect="1"/>
          </p:cNvPicPr>
          <p:nvPr/>
        </p:nvPicPr>
        <p:blipFill>
          <a:blip r:embed="rId5"/>
          <a:stretch>
            <a:fillRect/>
          </a:stretch>
        </p:blipFill>
        <p:spPr>
          <a:xfrm>
            <a:off x="7690943" y="568046"/>
            <a:ext cx="4052175" cy="1673615"/>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6136181-ADE5-4CB8-BFB4-43ECEDA94D14}"/>
              </a:ext>
            </a:extLst>
          </p:cNvPr>
          <p:cNvPicPr>
            <a:picLocks noChangeAspect="1"/>
          </p:cNvPicPr>
          <p:nvPr/>
        </p:nvPicPr>
        <p:blipFill>
          <a:blip r:embed="rId6"/>
          <a:stretch>
            <a:fillRect/>
          </a:stretch>
        </p:blipFill>
        <p:spPr>
          <a:xfrm>
            <a:off x="909652" y="584081"/>
            <a:ext cx="4052175" cy="1673614"/>
          </a:xfrm>
          <a:prstGeom prst="rect">
            <a:avLst/>
          </a:prstGeom>
        </p:spPr>
      </p:pic>
      <p:sp>
        <p:nvSpPr>
          <p:cNvPr id="19" name="Titre 1">
            <a:extLst>
              <a:ext uri="{FF2B5EF4-FFF2-40B4-BE49-F238E27FC236}">
                <a16:creationId xmlns:a16="http://schemas.microsoft.com/office/drawing/2014/main" id="{2A4C4C54-01DD-4C0B-A9A8-72625C9543F5}"/>
              </a:ext>
            </a:extLst>
          </p:cNvPr>
          <p:cNvSpPr txBox="1">
            <a:spLocks/>
          </p:cNvSpPr>
          <p:nvPr/>
        </p:nvSpPr>
        <p:spPr>
          <a:xfrm>
            <a:off x="306631" y="5576384"/>
            <a:ext cx="10572000" cy="69486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fr-CA" dirty="0"/>
              <a:t>Social Media </a:t>
            </a:r>
            <a:r>
              <a:rPr lang="fr-CA" dirty="0" err="1"/>
              <a:t>Analysis</a:t>
            </a:r>
            <a:endParaRPr lang="fr-CA" dirty="0"/>
          </a:p>
        </p:txBody>
      </p:sp>
      <p:sp>
        <p:nvSpPr>
          <p:cNvPr id="18" name="TextBox 17">
            <a:extLst>
              <a:ext uri="{FF2B5EF4-FFF2-40B4-BE49-F238E27FC236}">
                <a16:creationId xmlns:a16="http://schemas.microsoft.com/office/drawing/2014/main" id="{92C220E7-F06E-4726-8820-A45B164C979A}"/>
              </a:ext>
            </a:extLst>
          </p:cNvPr>
          <p:cNvSpPr txBox="1"/>
          <p:nvPr/>
        </p:nvSpPr>
        <p:spPr>
          <a:xfrm>
            <a:off x="7310150" y="950712"/>
            <a:ext cx="353943" cy="984508"/>
          </a:xfrm>
          <a:prstGeom prst="rect">
            <a:avLst/>
          </a:prstGeom>
          <a:solidFill>
            <a:schemeClr val="accent5"/>
          </a:solidFill>
        </p:spPr>
        <p:txBody>
          <a:bodyPr vert="vert270" wrap="square" rtlCol="0">
            <a:spAutoFit/>
          </a:bodyPr>
          <a:lstStyle/>
          <a:p>
            <a:pPr algn="ctr"/>
            <a:r>
              <a:rPr lang="en-CA" sz="1100" dirty="0">
                <a:solidFill>
                  <a:schemeClr val="bg1"/>
                </a:solidFill>
              </a:rPr>
              <a:t>Words cloud</a:t>
            </a:r>
          </a:p>
        </p:txBody>
      </p:sp>
      <p:sp>
        <p:nvSpPr>
          <p:cNvPr id="24" name="TextBox 23">
            <a:extLst>
              <a:ext uri="{FF2B5EF4-FFF2-40B4-BE49-F238E27FC236}">
                <a16:creationId xmlns:a16="http://schemas.microsoft.com/office/drawing/2014/main" id="{A593158A-CBA6-4EF8-B6DC-4F7E6683C82F}"/>
              </a:ext>
            </a:extLst>
          </p:cNvPr>
          <p:cNvSpPr txBox="1"/>
          <p:nvPr/>
        </p:nvSpPr>
        <p:spPr>
          <a:xfrm>
            <a:off x="528859" y="951108"/>
            <a:ext cx="353943" cy="984508"/>
          </a:xfrm>
          <a:prstGeom prst="rect">
            <a:avLst/>
          </a:prstGeom>
          <a:solidFill>
            <a:schemeClr val="accent5"/>
          </a:solidFill>
        </p:spPr>
        <p:txBody>
          <a:bodyPr vert="vert270" wrap="square" rtlCol="0">
            <a:spAutoFit/>
          </a:bodyPr>
          <a:lstStyle/>
          <a:p>
            <a:pPr algn="ctr"/>
            <a:r>
              <a:rPr lang="en-CA" sz="1100" dirty="0">
                <a:solidFill>
                  <a:schemeClr val="bg1"/>
                </a:solidFill>
              </a:rPr>
              <a:t>Words cloud</a:t>
            </a:r>
          </a:p>
        </p:txBody>
      </p:sp>
      <p:sp>
        <p:nvSpPr>
          <p:cNvPr id="25" name="TextBox 24">
            <a:extLst>
              <a:ext uri="{FF2B5EF4-FFF2-40B4-BE49-F238E27FC236}">
                <a16:creationId xmlns:a16="http://schemas.microsoft.com/office/drawing/2014/main" id="{D4DBB726-9D0E-4250-835E-40B3D5DE347D}"/>
              </a:ext>
            </a:extLst>
          </p:cNvPr>
          <p:cNvSpPr txBox="1"/>
          <p:nvPr/>
        </p:nvSpPr>
        <p:spPr>
          <a:xfrm>
            <a:off x="498975" y="3599363"/>
            <a:ext cx="353943" cy="984508"/>
          </a:xfrm>
          <a:prstGeom prst="rect">
            <a:avLst/>
          </a:prstGeom>
          <a:solidFill>
            <a:schemeClr val="accent3"/>
          </a:solidFill>
        </p:spPr>
        <p:txBody>
          <a:bodyPr vert="vert270" wrap="square" rtlCol="0">
            <a:spAutoFit/>
          </a:bodyPr>
          <a:lstStyle/>
          <a:p>
            <a:pPr algn="ctr"/>
            <a:r>
              <a:rPr lang="en-CA" sz="1100" dirty="0" err="1">
                <a:solidFill>
                  <a:schemeClr val="bg1"/>
                </a:solidFill>
              </a:rPr>
              <a:t>Treemap</a:t>
            </a:r>
            <a:endParaRPr lang="en-CA" sz="1100" dirty="0">
              <a:solidFill>
                <a:schemeClr val="bg1"/>
              </a:solidFill>
            </a:endParaRPr>
          </a:p>
        </p:txBody>
      </p:sp>
      <p:sp>
        <p:nvSpPr>
          <p:cNvPr id="26" name="TextBox 25">
            <a:extLst>
              <a:ext uri="{FF2B5EF4-FFF2-40B4-BE49-F238E27FC236}">
                <a16:creationId xmlns:a16="http://schemas.microsoft.com/office/drawing/2014/main" id="{27468BD7-16A6-412F-BAEE-61A016C682F2}"/>
              </a:ext>
            </a:extLst>
          </p:cNvPr>
          <p:cNvSpPr txBox="1"/>
          <p:nvPr/>
        </p:nvSpPr>
        <p:spPr>
          <a:xfrm>
            <a:off x="7284667" y="3599363"/>
            <a:ext cx="353943" cy="984508"/>
          </a:xfrm>
          <a:prstGeom prst="rect">
            <a:avLst/>
          </a:prstGeom>
          <a:solidFill>
            <a:schemeClr val="accent3"/>
          </a:solidFill>
        </p:spPr>
        <p:txBody>
          <a:bodyPr vert="vert270" wrap="square" rtlCol="0">
            <a:spAutoFit/>
          </a:bodyPr>
          <a:lstStyle/>
          <a:p>
            <a:pPr algn="ctr"/>
            <a:r>
              <a:rPr lang="en-CA" sz="1100" dirty="0" err="1">
                <a:solidFill>
                  <a:schemeClr val="bg1"/>
                </a:solidFill>
              </a:rPr>
              <a:t>Treemap</a:t>
            </a:r>
            <a:endParaRPr lang="en-CA" sz="1100" dirty="0">
              <a:solidFill>
                <a:schemeClr val="bg1"/>
              </a:solidFill>
            </a:endParaRPr>
          </a:p>
        </p:txBody>
      </p:sp>
      <p:sp>
        <p:nvSpPr>
          <p:cNvPr id="2" name="Slide Number Placeholder 1">
            <a:extLst>
              <a:ext uri="{FF2B5EF4-FFF2-40B4-BE49-F238E27FC236}">
                <a16:creationId xmlns:a16="http://schemas.microsoft.com/office/drawing/2014/main" id="{A06C761B-CDE8-483F-8001-EF7745F6493E}"/>
              </a:ext>
            </a:extLst>
          </p:cNvPr>
          <p:cNvSpPr>
            <a:spLocks noGrp="1"/>
          </p:cNvSpPr>
          <p:nvPr>
            <p:ph type="sldNum" sz="quarter" idx="12"/>
          </p:nvPr>
        </p:nvSpPr>
        <p:spPr/>
        <p:txBody>
          <a:bodyPr/>
          <a:lstStyle/>
          <a:p>
            <a:pPr rtl="0"/>
            <a:fld id="{D57F1E4F-1CFF-5643-939E-217C01CDF565}" type="slidenum">
              <a:rPr lang="fr-CA" noProof="0" smtClean="0"/>
              <a:pPr rtl="0"/>
              <a:t>24</a:t>
            </a:fld>
            <a:endParaRPr lang="fr-CA" noProof="0"/>
          </a:p>
        </p:txBody>
      </p:sp>
    </p:spTree>
    <p:extLst>
      <p:ext uri="{BB962C8B-B14F-4D97-AF65-F5344CB8AC3E}">
        <p14:creationId xmlns:p14="http://schemas.microsoft.com/office/powerpoint/2010/main" val="2246645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469E728-D638-49A3-BEAA-008F13FD18A4}"/>
              </a:ext>
            </a:extLst>
          </p:cNvPr>
          <p:cNvGraphicFramePr/>
          <p:nvPr>
            <p:extLst>
              <p:ext uri="{D42A27DB-BD31-4B8C-83A1-F6EECF244321}">
                <p14:modId xmlns:p14="http://schemas.microsoft.com/office/powerpoint/2010/main" val="2311453105"/>
              </p:ext>
            </p:extLst>
          </p:nvPr>
        </p:nvGraphicFramePr>
        <p:xfrm>
          <a:off x="8035046" y="1008104"/>
          <a:ext cx="2217908" cy="4408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E45639F2-6DB5-4C04-BC23-864269E8D35D}"/>
              </a:ext>
            </a:extLst>
          </p:cNvPr>
          <p:cNvGraphicFramePr/>
          <p:nvPr>
            <p:extLst>
              <p:ext uri="{D42A27DB-BD31-4B8C-83A1-F6EECF244321}">
                <p14:modId xmlns:p14="http://schemas.microsoft.com/office/powerpoint/2010/main" val="3947674593"/>
              </p:ext>
            </p:extLst>
          </p:nvPr>
        </p:nvGraphicFramePr>
        <p:xfrm>
          <a:off x="9775522" y="980616"/>
          <a:ext cx="2487038" cy="44082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re 1">
            <a:extLst>
              <a:ext uri="{FF2B5EF4-FFF2-40B4-BE49-F238E27FC236}">
                <a16:creationId xmlns:a16="http://schemas.microsoft.com/office/drawing/2014/main" id="{119E425B-7EAE-4CB7-B11B-3B4E16FB4A16}"/>
              </a:ext>
            </a:extLst>
          </p:cNvPr>
          <p:cNvSpPr txBox="1">
            <a:spLocks/>
          </p:cNvSpPr>
          <p:nvPr/>
        </p:nvSpPr>
        <p:spPr>
          <a:xfrm>
            <a:off x="0" y="5576888"/>
            <a:ext cx="10572750" cy="693737"/>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fr-CA" dirty="0" err="1"/>
              <a:t>Improving</a:t>
            </a:r>
            <a:r>
              <a:rPr lang="fr-CA" dirty="0"/>
              <a:t> </a:t>
            </a:r>
            <a:r>
              <a:rPr lang="fr-CA" dirty="0" err="1"/>
              <a:t>Stinger</a:t>
            </a:r>
            <a:r>
              <a:rPr lang="fr-CA" dirty="0"/>
              <a:t> Sales</a:t>
            </a:r>
          </a:p>
        </p:txBody>
      </p:sp>
      <p:sp>
        <p:nvSpPr>
          <p:cNvPr id="9" name="TextBox 8">
            <a:extLst>
              <a:ext uri="{FF2B5EF4-FFF2-40B4-BE49-F238E27FC236}">
                <a16:creationId xmlns:a16="http://schemas.microsoft.com/office/drawing/2014/main" id="{E0936E43-ECB4-4BF1-B086-C3BD20912B06}"/>
              </a:ext>
            </a:extLst>
          </p:cNvPr>
          <p:cNvSpPr txBox="1"/>
          <p:nvPr/>
        </p:nvSpPr>
        <p:spPr>
          <a:xfrm>
            <a:off x="7710095" y="412874"/>
            <a:ext cx="2782111" cy="369332"/>
          </a:xfrm>
          <a:prstGeom prst="rect">
            <a:avLst/>
          </a:prstGeom>
          <a:noFill/>
        </p:spPr>
        <p:txBody>
          <a:bodyPr wrap="square" rtlCol="0">
            <a:spAutoFit/>
          </a:bodyPr>
          <a:lstStyle/>
          <a:p>
            <a:pPr algn="ctr"/>
            <a:r>
              <a:rPr lang="en-CA" dirty="0"/>
              <a:t>06 months</a:t>
            </a:r>
          </a:p>
        </p:txBody>
      </p:sp>
      <p:sp>
        <p:nvSpPr>
          <p:cNvPr id="10" name="TextBox 9">
            <a:extLst>
              <a:ext uri="{FF2B5EF4-FFF2-40B4-BE49-F238E27FC236}">
                <a16:creationId xmlns:a16="http://schemas.microsoft.com/office/drawing/2014/main" id="{2177C3B4-73D0-48C5-9A4F-012CCF813A6B}"/>
              </a:ext>
            </a:extLst>
          </p:cNvPr>
          <p:cNvSpPr txBox="1"/>
          <p:nvPr/>
        </p:nvSpPr>
        <p:spPr>
          <a:xfrm>
            <a:off x="9450013" y="402709"/>
            <a:ext cx="2782111" cy="369332"/>
          </a:xfrm>
          <a:prstGeom prst="rect">
            <a:avLst/>
          </a:prstGeom>
          <a:noFill/>
        </p:spPr>
        <p:txBody>
          <a:bodyPr wrap="square" rtlCol="0">
            <a:spAutoFit/>
          </a:bodyPr>
          <a:lstStyle/>
          <a:p>
            <a:pPr algn="ctr"/>
            <a:r>
              <a:rPr lang="en-CA" dirty="0"/>
              <a:t>05 years</a:t>
            </a:r>
          </a:p>
        </p:txBody>
      </p:sp>
      <p:cxnSp>
        <p:nvCxnSpPr>
          <p:cNvPr id="12" name="Straight Connector 11">
            <a:extLst>
              <a:ext uri="{FF2B5EF4-FFF2-40B4-BE49-F238E27FC236}">
                <a16:creationId xmlns:a16="http://schemas.microsoft.com/office/drawing/2014/main" id="{DAE9FD04-EB39-4872-B455-FA0615BFF519}"/>
              </a:ext>
            </a:extLst>
          </p:cNvPr>
          <p:cNvCxnSpPr>
            <a:cxnSpLocks/>
          </p:cNvCxnSpPr>
          <p:nvPr/>
        </p:nvCxnSpPr>
        <p:spPr>
          <a:xfrm>
            <a:off x="8113665" y="869665"/>
            <a:ext cx="0" cy="4519234"/>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7723FF23-8BD7-4FB9-A976-3A308C4AB65D}"/>
              </a:ext>
            </a:extLst>
          </p:cNvPr>
          <p:cNvCxnSpPr>
            <a:cxnSpLocks/>
          </p:cNvCxnSpPr>
          <p:nvPr/>
        </p:nvCxnSpPr>
        <p:spPr>
          <a:xfrm>
            <a:off x="10143242" y="923734"/>
            <a:ext cx="0" cy="4492653"/>
          </a:xfrm>
          <a:prstGeom prst="line">
            <a:avLst/>
          </a:prstGeom>
        </p:spPr>
        <p:style>
          <a:lnRef idx="3">
            <a:schemeClr val="accent1"/>
          </a:lnRef>
          <a:fillRef idx="0">
            <a:schemeClr val="accent1"/>
          </a:fillRef>
          <a:effectRef idx="2">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37D70B0B-D429-4219-82EB-0040D9A69B61}"/>
              </a:ext>
            </a:extLst>
          </p:cNvPr>
          <p:cNvPicPr>
            <a:picLocks noChangeAspect="1"/>
          </p:cNvPicPr>
          <p:nvPr/>
        </p:nvPicPr>
        <p:blipFill>
          <a:blip r:embed="rId13"/>
          <a:stretch>
            <a:fillRect/>
          </a:stretch>
        </p:blipFill>
        <p:spPr>
          <a:xfrm>
            <a:off x="326171" y="772041"/>
            <a:ext cx="3225750" cy="1814720"/>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59C92392-149F-45F9-A22C-FDE4BCC55E44}"/>
              </a:ext>
            </a:extLst>
          </p:cNvPr>
          <p:cNvPicPr>
            <a:picLocks noChangeAspect="1"/>
          </p:cNvPicPr>
          <p:nvPr/>
        </p:nvPicPr>
        <p:blipFill>
          <a:blip r:embed="rId14"/>
          <a:stretch>
            <a:fillRect/>
          </a:stretch>
        </p:blipFill>
        <p:spPr>
          <a:xfrm>
            <a:off x="326171" y="3130862"/>
            <a:ext cx="3225750" cy="1814720"/>
          </a:xfrm>
          <a:prstGeom prst="rect">
            <a:avLst/>
          </a:prstGeom>
        </p:spPr>
      </p:pic>
      <p:grpSp>
        <p:nvGrpSpPr>
          <p:cNvPr id="31" name="Group 30">
            <a:extLst>
              <a:ext uri="{FF2B5EF4-FFF2-40B4-BE49-F238E27FC236}">
                <a16:creationId xmlns:a16="http://schemas.microsoft.com/office/drawing/2014/main" id="{4927DFD8-5A12-43E9-84B3-9DE6B1B25CFB}"/>
              </a:ext>
            </a:extLst>
          </p:cNvPr>
          <p:cNvGrpSpPr/>
          <p:nvPr/>
        </p:nvGrpSpPr>
        <p:grpSpPr>
          <a:xfrm>
            <a:off x="4227706" y="1725710"/>
            <a:ext cx="3520531" cy="2918094"/>
            <a:chOff x="4739669" y="1064545"/>
            <a:chExt cx="2760894" cy="4300526"/>
          </a:xfrm>
        </p:grpSpPr>
        <p:grpSp>
          <p:nvGrpSpPr>
            <p:cNvPr id="32" name="Group 31">
              <a:extLst>
                <a:ext uri="{FF2B5EF4-FFF2-40B4-BE49-F238E27FC236}">
                  <a16:creationId xmlns:a16="http://schemas.microsoft.com/office/drawing/2014/main" id="{DA901542-8A4C-4B32-8376-F1B72B22C258}"/>
                </a:ext>
              </a:extLst>
            </p:cNvPr>
            <p:cNvGrpSpPr/>
            <p:nvPr/>
          </p:nvGrpSpPr>
          <p:grpSpPr>
            <a:xfrm>
              <a:off x="6052940" y="1064545"/>
              <a:ext cx="1295223" cy="777134"/>
              <a:chOff x="461342" y="2261"/>
              <a:chExt cx="1295223" cy="777134"/>
            </a:xfrm>
          </p:grpSpPr>
          <p:sp>
            <p:nvSpPr>
              <p:cNvPr id="45" name="Rectangle 44">
                <a:extLst>
                  <a:ext uri="{FF2B5EF4-FFF2-40B4-BE49-F238E27FC236}">
                    <a16:creationId xmlns:a16="http://schemas.microsoft.com/office/drawing/2014/main" id="{39F3C092-24F0-4C46-9847-6F73D910F897}"/>
                  </a:ext>
                </a:extLst>
              </p:cNvPr>
              <p:cNvSpPr/>
              <p:nvPr/>
            </p:nvSpPr>
            <p:spPr>
              <a:xfrm>
                <a:off x="461342" y="2261"/>
                <a:ext cx="1295223" cy="777134"/>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6" name="TextBox 45">
                <a:extLst>
                  <a:ext uri="{FF2B5EF4-FFF2-40B4-BE49-F238E27FC236}">
                    <a16:creationId xmlns:a16="http://schemas.microsoft.com/office/drawing/2014/main" id="{9A8364A4-2096-4F0B-ADCF-EC762943E6B5}"/>
                  </a:ext>
                </a:extLst>
              </p:cNvPr>
              <p:cNvSpPr txBox="1"/>
              <p:nvPr/>
            </p:nvSpPr>
            <p:spPr>
              <a:xfrm>
                <a:off x="461342" y="2261"/>
                <a:ext cx="1295223" cy="777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900" b="1" kern="1200" dirty="0">
                    <a:solidFill>
                      <a:schemeClr val="bg1"/>
                    </a:solidFill>
                  </a:rPr>
                  <a:t>Self Esteem</a:t>
                </a:r>
              </a:p>
            </p:txBody>
          </p:sp>
        </p:grpSp>
        <p:grpSp>
          <p:nvGrpSpPr>
            <p:cNvPr id="33" name="Group 32">
              <a:extLst>
                <a:ext uri="{FF2B5EF4-FFF2-40B4-BE49-F238E27FC236}">
                  <a16:creationId xmlns:a16="http://schemas.microsoft.com/office/drawing/2014/main" id="{6C251CE5-7555-4DD8-82DB-FD9A09084F54}"/>
                </a:ext>
              </a:extLst>
            </p:cNvPr>
            <p:cNvGrpSpPr/>
            <p:nvPr/>
          </p:nvGrpSpPr>
          <p:grpSpPr>
            <a:xfrm>
              <a:off x="4757717" y="2035142"/>
              <a:ext cx="1295223" cy="777134"/>
              <a:chOff x="461342" y="2261"/>
              <a:chExt cx="1295223" cy="777134"/>
            </a:xfrm>
            <a:solidFill>
              <a:schemeClr val="accent1"/>
            </a:solidFill>
          </p:grpSpPr>
          <p:sp>
            <p:nvSpPr>
              <p:cNvPr id="43" name="Rectangle 42">
                <a:extLst>
                  <a:ext uri="{FF2B5EF4-FFF2-40B4-BE49-F238E27FC236}">
                    <a16:creationId xmlns:a16="http://schemas.microsoft.com/office/drawing/2014/main" id="{57D80CA8-91C6-4293-B2C6-852F1FFDCB77}"/>
                  </a:ext>
                </a:extLst>
              </p:cNvPr>
              <p:cNvSpPr/>
              <p:nvPr/>
            </p:nvSpPr>
            <p:spPr>
              <a:xfrm>
                <a:off x="461342" y="2261"/>
                <a:ext cx="1295223" cy="777134"/>
              </a:xfrm>
              <a:prstGeom prst="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85E3BA83-5F55-4360-AE8C-5AF3F967E456}"/>
                  </a:ext>
                </a:extLst>
              </p:cNvPr>
              <p:cNvSpPr txBox="1"/>
              <p:nvPr/>
            </p:nvSpPr>
            <p:spPr>
              <a:xfrm>
                <a:off x="461342" y="2261"/>
                <a:ext cx="1295223" cy="7771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900" b="1" kern="1200" dirty="0">
                    <a:solidFill>
                      <a:schemeClr val="bg1"/>
                    </a:solidFill>
                  </a:rPr>
                  <a:t>Passion</a:t>
                </a:r>
              </a:p>
            </p:txBody>
          </p:sp>
        </p:grpSp>
        <p:grpSp>
          <p:nvGrpSpPr>
            <p:cNvPr id="34" name="Group 33">
              <a:extLst>
                <a:ext uri="{FF2B5EF4-FFF2-40B4-BE49-F238E27FC236}">
                  <a16:creationId xmlns:a16="http://schemas.microsoft.com/office/drawing/2014/main" id="{21EC721F-C467-47DB-9F8E-C82A13C1401A}"/>
                </a:ext>
              </a:extLst>
            </p:cNvPr>
            <p:cNvGrpSpPr/>
            <p:nvPr/>
          </p:nvGrpSpPr>
          <p:grpSpPr>
            <a:xfrm>
              <a:off x="4739669" y="3753095"/>
              <a:ext cx="1295223" cy="777134"/>
              <a:chOff x="461342" y="2261"/>
              <a:chExt cx="1295223" cy="777134"/>
            </a:xfrm>
            <a:solidFill>
              <a:srgbClr val="FFFF00"/>
            </a:solidFill>
          </p:grpSpPr>
          <p:sp>
            <p:nvSpPr>
              <p:cNvPr id="41" name="Rectangle 40">
                <a:extLst>
                  <a:ext uri="{FF2B5EF4-FFF2-40B4-BE49-F238E27FC236}">
                    <a16:creationId xmlns:a16="http://schemas.microsoft.com/office/drawing/2014/main" id="{F71C5D63-B6EE-4DDD-9B4C-823D29B325BD}"/>
                  </a:ext>
                </a:extLst>
              </p:cNvPr>
              <p:cNvSpPr/>
              <p:nvPr/>
            </p:nvSpPr>
            <p:spPr>
              <a:xfrm>
                <a:off x="461342" y="2261"/>
                <a:ext cx="1295223" cy="777134"/>
              </a:xfrm>
              <a:prstGeom prst="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60E45EB5-3574-4D95-BA64-DD97885117F7}"/>
                  </a:ext>
                </a:extLst>
              </p:cNvPr>
              <p:cNvSpPr txBox="1"/>
              <p:nvPr/>
            </p:nvSpPr>
            <p:spPr>
              <a:xfrm>
                <a:off x="461342" y="2261"/>
                <a:ext cx="1295223" cy="7771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900" b="1" kern="1200" dirty="0">
                    <a:solidFill>
                      <a:schemeClr val="bg1"/>
                    </a:solidFill>
                  </a:rPr>
                  <a:t>Build Quality</a:t>
                </a:r>
              </a:p>
            </p:txBody>
          </p:sp>
        </p:grpSp>
        <p:grpSp>
          <p:nvGrpSpPr>
            <p:cNvPr id="35" name="Group 34">
              <a:extLst>
                <a:ext uri="{FF2B5EF4-FFF2-40B4-BE49-F238E27FC236}">
                  <a16:creationId xmlns:a16="http://schemas.microsoft.com/office/drawing/2014/main" id="{DAC028DE-1252-4A8A-A14F-03077D5F55DC}"/>
                </a:ext>
              </a:extLst>
            </p:cNvPr>
            <p:cNvGrpSpPr/>
            <p:nvPr/>
          </p:nvGrpSpPr>
          <p:grpSpPr>
            <a:xfrm>
              <a:off x="6189861" y="2932149"/>
              <a:ext cx="1295223" cy="777134"/>
              <a:chOff x="461342" y="2261"/>
              <a:chExt cx="1295223" cy="777134"/>
            </a:xfrm>
            <a:solidFill>
              <a:schemeClr val="accent3"/>
            </a:solidFill>
          </p:grpSpPr>
          <p:sp>
            <p:nvSpPr>
              <p:cNvPr id="39" name="Rectangle 38">
                <a:extLst>
                  <a:ext uri="{FF2B5EF4-FFF2-40B4-BE49-F238E27FC236}">
                    <a16:creationId xmlns:a16="http://schemas.microsoft.com/office/drawing/2014/main" id="{A02FE25C-5EC6-4827-822D-302402E5F1A2}"/>
                  </a:ext>
                </a:extLst>
              </p:cNvPr>
              <p:cNvSpPr/>
              <p:nvPr/>
            </p:nvSpPr>
            <p:spPr>
              <a:xfrm>
                <a:off x="461342" y="2261"/>
                <a:ext cx="1295223" cy="777134"/>
              </a:xfrm>
              <a:prstGeom prst="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ACB1A644-3BAA-42CC-A8D1-60794DF13E2A}"/>
                  </a:ext>
                </a:extLst>
              </p:cNvPr>
              <p:cNvSpPr txBox="1"/>
              <p:nvPr/>
            </p:nvSpPr>
            <p:spPr>
              <a:xfrm>
                <a:off x="461342" y="2261"/>
                <a:ext cx="1295223" cy="7771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900" b="1" kern="1200" dirty="0">
                    <a:solidFill>
                      <a:schemeClr val="bg1"/>
                    </a:solidFill>
                  </a:rPr>
                  <a:t>Consumer Experience</a:t>
                </a:r>
              </a:p>
            </p:txBody>
          </p:sp>
        </p:grpSp>
        <p:grpSp>
          <p:nvGrpSpPr>
            <p:cNvPr id="36" name="Group 35">
              <a:extLst>
                <a:ext uri="{FF2B5EF4-FFF2-40B4-BE49-F238E27FC236}">
                  <a16:creationId xmlns:a16="http://schemas.microsoft.com/office/drawing/2014/main" id="{366DC748-4AD2-4A45-8A96-28418701C0EA}"/>
                </a:ext>
              </a:extLst>
            </p:cNvPr>
            <p:cNvGrpSpPr/>
            <p:nvPr/>
          </p:nvGrpSpPr>
          <p:grpSpPr>
            <a:xfrm>
              <a:off x="6205340" y="4587937"/>
              <a:ext cx="1295223" cy="777134"/>
              <a:chOff x="461342" y="2261"/>
              <a:chExt cx="1295223" cy="777134"/>
            </a:xfrm>
            <a:solidFill>
              <a:schemeClr val="accent6">
                <a:lumMod val="75000"/>
              </a:schemeClr>
            </a:solidFill>
          </p:grpSpPr>
          <p:sp>
            <p:nvSpPr>
              <p:cNvPr id="37" name="Rectangle 36">
                <a:extLst>
                  <a:ext uri="{FF2B5EF4-FFF2-40B4-BE49-F238E27FC236}">
                    <a16:creationId xmlns:a16="http://schemas.microsoft.com/office/drawing/2014/main" id="{BB65900C-7502-4AD5-87F6-BFE27F020ECF}"/>
                  </a:ext>
                </a:extLst>
              </p:cNvPr>
              <p:cNvSpPr/>
              <p:nvPr/>
            </p:nvSpPr>
            <p:spPr>
              <a:xfrm>
                <a:off x="461342" y="2261"/>
                <a:ext cx="1295223" cy="777134"/>
              </a:xfrm>
              <a:prstGeom prst="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53A8EF02-D4A4-40E0-8C70-931533CA2F7A}"/>
                  </a:ext>
                </a:extLst>
              </p:cNvPr>
              <p:cNvSpPr txBox="1"/>
              <p:nvPr/>
            </p:nvSpPr>
            <p:spPr>
              <a:xfrm>
                <a:off x="461342" y="2261"/>
                <a:ext cx="1295223" cy="7771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900" b="1" dirty="0">
                    <a:solidFill>
                      <a:schemeClr val="bg1"/>
                    </a:solidFill>
                  </a:rPr>
                  <a:t>Exclusivity</a:t>
                </a:r>
                <a:endParaRPr lang="en-CA" sz="900" b="1" kern="1200" dirty="0">
                  <a:solidFill>
                    <a:schemeClr val="bg1"/>
                  </a:solidFill>
                </a:endParaRPr>
              </a:p>
            </p:txBody>
          </p:sp>
        </p:grpSp>
      </p:grpSp>
      <p:sp>
        <p:nvSpPr>
          <p:cNvPr id="47" name="TextBox 46">
            <a:extLst>
              <a:ext uri="{FF2B5EF4-FFF2-40B4-BE49-F238E27FC236}">
                <a16:creationId xmlns:a16="http://schemas.microsoft.com/office/drawing/2014/main" id="{B91DCCED-30C9-442A-B799-FE31DF470CD2}"/>
              </a:ext>
            </a:extLst>
          </p:cNvPr>
          <p:cNvSpPr txBox="1"/>
          <p:nvPr/>
        </p:nvSpPr>
        <p:spPr>
          <a:xfrm>
            <a:off x="4793839" y="465724"/>
            <a:ext cx="2782470" cy="923330"/>
          </a:xfrm>
          <a:prstGeom prst="rect">
            <a:avLst/>
          </a:prstGeom>
          <a:noFill/>
        </p:spPr>
        <p:txBody>
          <a:bodyPr wrap="square" rtlCol="0">
            <a:spAutoFit/>
          </a:bodyPr>
          <a:lstStyle/>
          <a:p>
            <a:pPr algn="ctr"/>
            <a:r>
              <a:rPr lang="en-CA" dirty="0"/>
              <a:t>Factors important while purchasing  a luxury vehicle</a:t>
            </a:r>
          </a:p>
        </p:txBody>
      </p:sp>
      <p:cxnSp>
        <p:nvCxnSpPr>
          <p:cNvPr id="48" name="Straight Connector 47">
            <a:extLst>
              <a:ext uri="{FF2B5EF4-FFF2-40B4-BE49-F238E27FC236}">
                <a16:creationId xmlns:a16="http://schemas.microsoft.com/office/drawing/2014/main" id="{7F65F6E2-A2E7-44B4-8F36-CA679085BDE7}"/>
              </a:ext>
            </a:extLst>
          </p:cNvPr>
          <p:cNvCxnSpPr>
            <a:cxnSpLocks/>
          </p:cNvCxnSpPr>
          <p:nvPr/>
        </p:nvCxnSpPr>
        <p:spPr>
          <a:xfrm>
            <a:off x="3940897" y="768277"/>
            <a:ext cx="0" cy="4561048"/>
          </a:xfrm>
          <a:prstGeom prst="line">
            <a:avLst/>
          </a:prstGeom>
        </p:spPr>
        <p:style>
          <a:lnRef idx="3">
            <a:schemeClr val="accent1"/>
          </a:lnRef>
          <a:fillRef idx="0">
            <a:schemeClr val="accent1"/>
          </a:fillRef>
          <a:effectRef idx="2">
            <a:schemeClr val="accent1"/>
          </a:effectRef>
          <a:fontRef idx="minor">
            <a:schemeClr val="tx1"/>
          </a:fontRef>
        </p:style>
      </p:cxnSp>
      <p:sp>
        <p:nvSpPr>
          <p:cNvPr id="51" name="Slide Number Placeholder 50">
            <a:extLst>
              <a:ext uri="{FF2B5EF4-FFF2-40B4-BE49-F238E27FC236}">
                <a16:creationId xmlns:a16="http://schemas.microsoft.com/office/drawing/2014/main" id="{5640DD9D-FC91-45AC-B334-EB4B8809EA5E}"/>
              </a:ext>
            </a:extLst>
          </p:cNvPr>
          <p:cNvSpPr>
            <a:spLocks noGrp="1"/>
          </p:cNvSpPr>
          <p:nvPr>
            <p:ph type="sldNum" sz="quarter" idx="12"/>
          </p:nvPr>
        </p:nvSpPr>
        <p:spPr/>
        <p:txBody>
          <a:bodyPr/>
          <a:lstStyle/>
          <a:p>
            <a:pPr rtl="0"/>
            <a:fld id="{D57F1E4F-1CFF-5643-939E-217C01CDF565}" type="slidenum">
              <a:rPr lang="fr-CA" noProof="0" smtClean="0"/>
              <a:pPr rtl="0"/>
              <a:t>25</a:t>
            </a:fld>
            <a:endParaRPr lang="fr-CA" noProof="0"/>
          </a:p>
        </p:txBody>
      </p:sp>
    </p:spTree>
    <p:extLst>
      <p:ext uri="{BB962C8B-B14F-4D97-AF65-F5344CB8AC3E}">
        <p14:creationId xmlns:p14="http://schemas.microsoft.com/office/powerpoint/2010/main" val="314130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5C9C8D38-A5AF-4C3D-8578-F61B9A81CE95}"/>
              </a:ext>
            </a:extLst>
          </p:cNvPr>
          <p:cNvSpPr txBox="1"/>
          <p:nvPr/>
        </p:nvSpPr>
        <p:spPr>
          <a:xfrm>
            <a:off x="1120666" y="639097"/>
            <a:ext cx="3211392" cy="3781101"/>
          </a:xfrm>
          <a:prstGeom prst="rect">
            <a:avLst/>
          </a:prstGeom>
        </p:spPr>
        <p:txBody>
          <a:bodyPr vert="horz" lIns="91440" tIns="45720" rIns="91440" bIns="45720" rtlCol="0" anchor="b">
            <a:normAutofit/>
          </a:bodyPr>
          <a:lstStyle/>
          <a:p>
            <a:pPr>
              <a:spcBef>
                <a:spcPct val="0"/>
              </a:spcBef>
              <a:spcAft>
                <a:spcPts val="600"/>
              </a:spcAft>
            </a:pPr>
            <a:r>
              <a:rPr lang="en-US" sz="5400" b="1" dirty="0">
                <a:solidFill>
                  <a:srgbClr val="FEFEFE"/>
                </a:solidFill>
                <a:latin typeface="+mj-lt"/>
                <a:ea typeface="+mj-ea"/>
                <a:cs typeface="+mj-cs"/>
              </a:rPr>
              <a:t>Q&amp;A?</a:t>
            </a:r>
          </a:p>
        </p:txBody>
      </p:sp>
      <p:sp>
        <p:nvSpPr>
          <p:cNvPr id="11" name="Rectangle 10">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ar">
            <a:extLst>
              <a:ext uri="{FF2B5EF4-FFF2-40B4-BE49-F238E27FC236}">
                <a16:creationId xmlns:a16="http://schemas.microsoft.com/office/drawing/2014/main" id="{7092999B-92F4-4895-B0E7-AD6A2057B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69" y="1251276"/>
            <a:ext cx="4325739" cy="4325739"/>
          </a:xfrm>
          <a:prstGeom prst="rect">
            <a:avLst/>
          </a:prstGeom>
        </p:spPr>
      </p:pic>
      <p:sp>
        <p:nvSpPr>
          <p:cNvPr id="3" name="Slide Number Placeholder 2">
            <a:extLst>
              <a:ext uri="{FF2B5EF4-FFF2-40B4-BE49-F238E27FC236}">
                <a16:creationId xmlns:a16="http://schemas.microsoft.com/office/drawing/2014/main" id="{9939EBD2-C23D-4786-A8F6-F22E395E5594}"/>
              </a:ext>
            </a:extLst>
          </p:cNvPr>
          <p:cNvSpPr>
            <a:spLocks noGrp="1"/>
          </p:cNvSpPr>
          <p:nvPr>
            <p:ph type="sldNum" sz="quarter" idx="12"/>
          </p:nvPr>
        </p:nvSpPr>
        <p:spPr/>
        <p:txBody>
          <a:bodyPr/>
          <a:lstStyle/>
          <a:p>
            <a:pPr rtl="0"/>
            <a:fld id="{D57F1E4F-1CFF-5643-939E-217C01CDF565}" type="slidenum">
              <a:rPr lang="fr-CA" noProof="0" smtClean="0"/>
              <a:pPr rtl="0"/>
              <a:t>26</a:t>
            </a:fld>
            <a:endParaRPr lang="fr-CA" noProof="0"/>
          </a:p>
        </p:txBody>
      </p:sp>
    </p:spTree>
    <p:extLst>
      <p:ext uri="{BB962C8B-B14F-4D97-AF65-F5344CB8AC3E}">
        <p14:creationId xmlns:p14="http://schemas.microsoft.com/office/powerpoint/2010/main" val="2144514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 is lined up in a parking lot&#10;&#10;Description automatically generated">
            <a:extLst>
              <a:ext uri="{FF2B5EF4-FFF2-40B4-BE49-F238E27FC236}">
                <a16:creationId xmlns:a16="http://schemas.microsoft.com/office/drawing/2014/main" id="{A2B9C0B8-EF89-405E-8449-3B05284BDBD5}"/>
              </a:ext>
            </a:extLst>
          </p:cNvPr>
          <p:cNvPicPr>
            <a:picLocks noChangeAspect="1"/>
          </p:cNvPicPr>
          <p:nvPr/>
        </p:nvPicPr>
        <p:blipFill rotWithShape="1">
          <a:blip r:embed="rId3"/>
          <a:srcRect b="10000"/>
          <a:stretch/>
        </p:blipFill>
        <p:spPr>
          <a:xfrm>
            <a:off x="0" y="0"/>
            <a:ext cx="12192000" cy="6858000"/>
          </a:xfrm>
          <a:prstGeom prst="rect">
            <a:avLst/>
          </a:prstGeom>
        </p:spPr>
      </p:pic>
      <p:sp>
        <p:nvSpPr>
          <p:cNvPr id="4" name="Titre 1">
            <a:extLst>
              <a:ext uri="{FF2B5EF4-FFF2-40B4-BE49-F238E27FC236}">
                <a16:creationId xmlns:a16="http://schemas.microsoft.com/office/drawing/2014/main" id="{AA8711ED-5743-4612-8C7C-9B56CF900BDF}"/>
              </a:ext>
            </a:extLst>
          </p:cNvPr>
          <p:cNvSpPr txBox="1">
            <a:spLocks/>
          </p:cNvSpPr>
          <p:nvPr/>
        </p:nvSpPr>
        <p:spPr>
          <a:xfrm>
            <a:off x="0" y="6047616"/>
            <a:ext cx="4929837" cy="797684"/>
          </a:xfrm>
          <a:prstGeom prst="rect">
            <a:avLst/>
          </a:prstGeom>
          <a:solidFill>
            <a:schemeClr val="bg2"/>
          </a:solidFill>
        </p:spPr>
        <p:txBody>
          <a:bodyPr rtlCol="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CA" dirty="0"/>
              <a:t>Data </a:t>
            </a:r>
            <a:r>
              <a:rPr lang="fr-CA" dirty="0" err="1"/>
              <a:t>Analysis</a:t>
            </a:r>
            <a:r>
              <a:rPr lang="fr-CA" dirty="0"/>
              <a:t> </a:t>
            </a:r>
          </a:p>
        </p:txBody>
      </p:sp>
      <p:sp>
        <p:nvSpPr>
          <p:cNvPr id="5" name="Slide Number Placeholder 4">
            <a:extLst>
              <a:ext uri="{FF2B5EF4-FFF2-40B4-BE49-F238E27FC236}">
                <a16:creationId xmlns:a16="http://schemas.microsoft.com/office/drawing/2014/main" id="{14C7ED50-5518-47CB-B7BD-5EDA22184972}"/>
              </a:ext>
            </a:extLst>
          </p:cNvPr>
          <p:cNvSpPr>
            <a:spLocks noGrp="1"/>
          </p:cNvSpPr>
          <p:nvPr>
            <p:ph type="sldNum" sz="quarter" idx="12"/>
          </p:nvPr>
        </p:nvSpPr>
        <p:spPr/>
        <p:txBody>
          <a:bodyPr/>
          <a:lstStyle/>
          <a:p>
            <a:pPr rtl="0"/>
            <a:fld id="{D57F1E4F-1CFF-5643-939E-217C01CDF565}" type="slidenum">
              <a:rPr lang="fr-CA" noProof="0" smtClean="0"/>
              <a:pPr rtl="0"/>
              <a:t>3</a:t>
            </a:fld>
            <a:endParaRPr lang="fr-CA" noProof="0"/>
          </a:p>
        </p:txBody>
      </p:sp>
    </p:spTree>
    <p:extLst>
      <p:ext uri="{BB962C8B-B14F-4D97-AF65-F5344CB8AC3E}">
        <p14:creationId xmlns:p14="http://schemas.microsoft.com/office/powerpoint/2010/main" val="203530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Rectangle 3">
            <a:extLst>
              <a:ext uri="{FF2B5EF4-FFF2-40B4-BE49-F238E27FC236}">
                <a16:creationId xmlns:a16="http://schemas.microsoft.com/office/drawing/2014/main" id="{AA224D4C-AE29-4B1F-81FE-E4EF223E73E7}"/>
              </a:ext>
            </a:extLst>
          </p:cNvPr>
          <p:cNvSpPr/>
          <p:nvPr/>
        </p:nvSpPr>
        <p:spPr>
          <a:xfrm rot="16200000">
            <a:off x="10081089" y="4511423"/>
            <a:ext cx="165697" cy="13637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5" name="Rectangle 4">
            <a:extLst>
              <a:ext uri="{FF2B5EF4-FFF2-40B4-BE49-F238E27FC236}">
                <a16:creationId xmlns:a16="http://schemas.microsoft.com/office/drawing/2014/main" id="{C51AF662-3A5F-4214-B36E-F9940E62956E}"/>
              </a:ext>
            </a:extLst>
          </p:cNvPr>
          <p:cNvSpPr/>
          <p:nvPr/>
        </p:nvSpPr>
        <p:spPr>
          <a:xfrm rot="16200000">
            <a:off x="10081090" y="1444373"/>
            <a:ext cx="165697" cy="13637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2" name="Slide Number Placeholder 1">
            <a:extLst>
              <a:ext uri="{FF2B5EF4-FFF2-40B4-BE49-F238E27FC236}">
                <a16:creationId xmlns:a16="http://schemas.microsoft.com/office/drawing/2014/main" id="{46BB6B97-4900-4287-A2FD-DAA55DBBC4AF}"/>
              </a:ext>
            </a:extLst>
          </p:cNvPr>
          <p:cNvSpPr>
            <a:spLocks noGrp="1"/>
          </p:cNvSpPr>
          <p:nvPr>
            <p:ph type="sldNum" sz="quarter" idx="12"/>
          </p:nvPr>
        </p:nvSpPr>
        <p:spPr/>
        <p:txBody>
          <a:bodyPr/>
          <a:lstStyle/>
          <a:p>
            <a:pPr rtl="0"/>
            <a:fld id="{D57F1E4F-1CFF-5643-939E-217C01CDF565}" type="slidenum">
              <a:rPr lang="fr-CA" noProof="0" smtClean="0"/>
              <a:pPr rtl="0"/>
              <a:t>4</a:t>
            </a:fld>
            <a:endParaRPr lang="fr-CA" noProof="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id="{D31B8B62-2F5F-4D54-B7A4-7C77C9100480}"/>
              </a:ext>
            </a:extLst>
          </p:cNvPr>
          <p:cNvSpPr/>
          <p:nvPr/>
        </p:nvSpPr>
        <p:spPr>
          <a:xfrm rot="10800000">
            <a:off x="1699360" y="1263071"/>
            <a:ext cx="165697" cy="159568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5" name="Rectangle 4">
            <a:extLst>
              <a:ext uri="{FF2B5EF4-FFF2-40B4-BE49-F238E27FC236}">
                <a16:creationId xmlns:a16="http://schemas.microsoft.com/office/drawing/2014/main" id="{41C691FE-4E0F-4508-96E6-DF2C06BE3063}"/>
              </a:ext>
            </a:extLst>
          </p:cNvPr>
          <p:cNvSpPr/>
          <p:nvPr/>
        </p:nvSpPr>
        <p:spPr>
          <a:xfrm rot="10800000">
            <a:off x="2737061" y="4857750"/>
            <a:ext cx="165697" cy="117907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6" name="Rectangle 5">
            <a:extLst>
              <a:ext uri="{FF2B5EF4-FFF2-40B4-BE49-F238E27FC236}">
                <a16:creationId xmlns:a16="http://schemas.microsoft.com/office/drawing/2014/main" id="{CDD0991B-BD75-4C93-B030-9FFBA6FEA11D}"/>
              </a:ext>
            </a:extLst>
          </p:cNvPr>
          <p:cNvSpPr/>
          <p:nvPr/>
        </p:nvSpPr>
        <p:spPr>
          <a:xfrm rot="10800000">
            <a:off x="7289605" y="4521200"/>
            <a:ext cx="165697" cy="149657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2" name="Slide Number Placeholder 1">
            <a:extLst>
              <a:ext uri="{FF2B5EF4-FFF2-40B4-BE49-F238E27FC236}">
                <a16:creationId xmlns:a16="http://schemas.microsoft.com/office/drawing/2014/main" id="{93E9A952-58AE-4EA4-923C-AD2B2BDB6602}"/>
              </a:ext>
            </a:extLst>
          </p:cNvPr>
          <p:cNvSpPr>
            <a:spLocks noGrp="1"/>
          </p:cNvSpPr>
          <p:nvPr>
            <p:ph type="sldNum" sz="quarter" idx="12"/>
          </p:nvPr>
        </p:nvSpPr>
        <p:spPr/>
        <p:txBody>
          <a:bodyPr/>
          <a:lstStyle/>
          <a:p>
            <a:pPr rtl="0"/>
            <a:fld id="{D57F1E4F-1CFF-5643-939E-217C01CDF565}" type="slidenum">
              <a:rPr lang="fr-CA" noProof="0" smtClean="0"/>
              <a:pPr rtl="0"/>
              <a:t>5</a:t>
            </a:fld>
            <a:endParaRPr lang="fr-CA" noProof="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id="{D5492EA2-F525-41C1-B368-2BD3C77090C9}"/>
              </a:ext>
            </a:extLst>
          </p:cNvPr>
          <p:cNvSpPr/>
          <p:nvPr/>
        </p:nvSpPr>
        <p:spPr>
          <a:xfrm rot="16200000">
            <a:off x="8570343" y="-275311"/>
            <a:ext cx="147180" cy="224637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5" name="Rectangle 4">
            <a:extLst>
              <a:ext uri="{FF2B5EF4-FFF2-40B4-BE49-F238E27FC236}">
                <a16:creationId xmlns:a16="http://schemas.microsoft.com/office/drawing/2014/main" id="{B4E633D2-9E37-4FEC-B658-0FBAFE67835A}"/>
              </a:ext>
            </a:extLst>
          </p:cNvPr>
          <p:cNvSpPr/>
          <p:nvPr/>
        </p:nvSpPr>
        <p:spPr>
          <a:xfrm rot="16200000">
            <a:off x="8583609" y="168420"/>
            <a:ext cx="115529" cy="213842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6" name="Rectangle 5">
            <a:extLst>
              <a:ext uri="{FF2B5EF4-FFF2-40B4-BE49-F238E27FC236}">
                <a16:creationId xmlns:a16="http://schemas.microsoft.com/office/drawing/2014/main" id="{AD31EB93-DCAE-4590-9D7C-50C816180E1B}"/>
              </a:ext>
            </a:extLst>
          </p:cNvPr>
          <p:cNvSpPr/>
          <p:nvPr/>
        </p:nvSpPr>
        <p:spPr>
          <a:xfrm rot="16200000">
            <a:off x="8600200" y="127252"/>
            <a:ext cx="115529" cy="19454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2" name="TextBox 1">
            <a:extLst>
              <a:ext uri="{FF2B5EF4-FFF2-40B4-BE49-F238E27FC236}">
                <a16:creationId xmlns:a16="http://schemas.microsoft.com/office/drawing/2014/main" id="{F5C315C0-1C4C-4BF8-970C-3874BFC9591B}"/>
              </a:ext>
            </a:extLst>
          </p:cNvPr>
          <p:cNvSpPr txBox="1"/>
          <p:nvPr/>
        </p:nvSpPr>
        <p:spPr>
          <a:xfrm>
            <a:off x="9774343" y="668291"/>
            <a:ext cx="758758" cy="307777"/>
          </a:xfrm>
          <a:prstGeom prst="rect">
            <a:avLst/>
          </a:prstGeom>
          <a:noFill/>
        </p:spPr>
        <p:txBody>
          <a:bodyPr wrap="square" rtlCol="0">
            <a:spAutoFit/>
          </a:bodyPr>
          <a:lstStyle/>
          <a:p>
            <a:r>
              <a:rPr lang="en-CA" sz="1400" b="1" dirty="0">
                <a:solidFill>
                  <a:schemeClr val="accent1">
                    <a:lumMod val="75000"/>
                  </a:schemeClr>
                </a:solidFill>
              </a:rPr>
              <a:t>94</a:t>
            </a:r>
          </a:p>
        </p:txBody>
      </p:sp>
      <p:sp>
        <p:nvSpPr>
          <p:cNvPr id="7" name="TextBox 6">
            <a:extLst>
              <a:ext uri="{FF2B5EF4-FFF2-40B4-BE49-F238E27FC236}">
                <a16:creationId xmlns:a16="http://schemas.microsoft.com/office/drawing/2014/main" id="{7F8A747F-2895-46B9-BDB0-A68B74F0A419}"/>
              </a:ext>
            </a:extLst>
          </p:cNvPr>
          <p:cNvSpPr txBox="1"/>
          <p:nvPr/>
        </p:nvSpPr>
        <p:spPr>
          <a:xfrm>
            <a:off x="9780461" y="921469"/>
            <a:ext cx="758758" cy="307777"/>
          </a:xfrm>
          <a:prstGeom prst="rect">
            <a:avLst/>
          </a:prstGeom>
          <a:noFill/>
        </p:spPr>
        <p:txBody>
          <a:bodyPr wrap="square" rtlCol="0">
            <a:spAutoFit/>
          </a:bodyPr>
          <a:lstStyle/>
          <a:p>
            <a:r>
              <a:rPr lang="en-CA" sz="1400" b="1" dirty="0">
                <a:solidFill>
                  <a:schemeClr val="accent1">
                    <a:lumMod val="75000"/>
                  </a:schemeClr>
                </a:solidFill>
              </a:rPr>
              <a:t>82</a:t>
            </a:r>
          </a:p>
        </p:txBody>
      </p:sp>
      <p:sp>
        <p:nvSpPr>
          <p:cNvPr id="8" name="TextBox 7">
            <a:extLst>
              <a:ext uri="{FF2B5EF4-FFF2-40B4-BE49-F238E27FC236}">
                <a16:creationId xmlns:a16="http://schemas.microsoft.com/office/drawing/2014/main" id="{B26FB32A-D3A5-4B51-919B-11AC056C1A1D}"/>
              </a:ext>
            </a:extLst>
          </p:cNvPr>
          <p:cNvSpPr txBox="1"/>
          <p:nvPr/>
        </p:nvSpPr>
        <p:spPr>
          <a:xfrm>
            <a:off x="9784988" y="1083745"/>
            <a:ext cx="758758" cy="307777"/>
          </a:xfrm>
          <a:prstGeom prst="rect">
            <a:avLst/>
          </a:prstGeom>
          <a:noFill/>
        </p:spPr>
        <p:txBody>
          <a:bodyPr wrap="square" rtlCol="0">
            <a:spAutoFit/>
          </a:bodyPr>
          <a:lstStyle/>
          <a:p>
            <a:r>
              <a:rPr lang="en-CA" sz="1400" b="1" dirty="0">
                <a:solidFill>
                  <a:schemeClr val="accent1">
                    <a:lumMod val="75000"/>
                  </a:schemeClr>
                </a:solidFill>
              </a:rPr>
              <a:t>86</a:t>
            </a:r>
          </a:p>
        </p:txBody>
      </p:sp>
      <p:sp>
        <p:nvSpPr>
          <p:cNvPr id="9" name="Slide Number Placeholder 8">
            <a:extLst>
              <a:ext uri="{FF2B5EF4-FFF2-40B4-BE49-F238E27FC236}">
                <a16:creationId xmlns:a16="http://schemas.microsoft.com/office/drawing/2014/main" id="{A0F33DC2-E4EC-42E3-9D0E-C8EEABD766CD}"/>
              </a:ext>
            </a:extLst>
          </p:cNvPr>
          <p:cNvSpPr>
            <a:spLocks noGrp="1"/>
          </p:cNvSpPr>
          <p:nvPr>
            <p:ph type="sldNum" sz="quarter" idx="12"/>
          </p:nvPr>
        </p:nvSpPr>
        <p:spPr/>
        <p:txBody>
          <a:bodyPr/>
          <a:lstStyle/>
          <a:p>
            <a:pPr rtl="0"/>
            <a:fld id="{D57F1E4F-1CFF-5643-939E-217C01CDF565}" type="slidenum">
              <a:rPr lang="fr-CA" noProof="0" smtClean="0"/>
              <a:pPr rtl="0"/>
              <a:t>6</a:t>
            </a:fld>
            <a:endParaRPr lang="fr-CA" noProof="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5" name="Rectangle 4">
            <a:extLst>
              <a:ext uri="{FF2B5EF4-FFF2-40B4-BE49-F238E27FC236}">
                <a16:creationId xmlns:a16="http://schemas.microsoft.com/office/drawing/2014/main" id="{B7F4885F-7A98-49E1-B236-2CB202783699}"/>
              </a:ext>
            </a:extLst>
          </p:cNvPr>
          <p:cNvSpPr/>
          <p:nvPr/>
        </p:nvSpPr>
        <p:spPr>
          <a:xfrm rot="5400000">
            <a:off x="7071136" y="1460236"/>
            <a:ext cx="224947" cy="117651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6" name="Rectangle 5">
            <a:extLst>
              <a:ext uri="{FF2B5EF4-FFF2-40B4-BE49-F238E27FC236}">
                <a16:creationId xmlns:a16="http://schemas.microsoft.com/office/drawing/2014/main" id="{111713BC-192B-4203-A49C-D0CA56C51A44}"/>
              </a:ext>
            </a:extLst>
          </p:cNvPr>
          <p:cNvSpPr/>
          <p:nvPr/>
        </p:nvSpPr>
        <p:spPr>
          <a:xfrm rot="5400000">
            <a:off x="9947288" y="1476444"/>
            <a:ext cx="224947" cy="117651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7" name="Rectangle 6">
            <a:extLst>
              <a:ext uri="{FF2B5EF4-FFF2-40B4-BE49-F238E27FC236}">
                <a16:creationId xmlns:a16="http://schemas.microsoft.com/office/drawing/2014/main" id="{6A431046-3AF4-4823-A62F-73716E8ACBD4}"/>
              </a:ext>
            </a:extLst>
          </p:cNvPr>
          <p:cNvSpPr/>
          <p:nvPr/>
        </p:nvSpPr>
        <p:spPr>
          <a:xfrm rot="5400000">
            <a:off x="4383049" y="1369440"/>
            <a:ext cx="224947" cy="117651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8" name="Slide Number Placeholder 7">
            <a:extLst>
              <a:ext uri="{FF2B5EF4-FFF2-40B4-BE49-F238E27FC236}">
                <a16:creationId xmlns:a16="http://schemas.microsoft.com/office/drawing/2014/main" id="{510287A6-CF19-4DB5-9C01-4550D97C0982}"/>
              </a:ext>
            </a:extLst>
          </p:cNvPr>
          <p:cNvSpPr>
            <a:spLocks noGrp="1"/>
          </p:cNvSpPr>
          <p:nvPr>
            <p:ph type="sldNum" sz="quarter" idx="12"/>
          </p:nvPr>
        </p:nvSpPr>
        <p:spPr/>
        <p:txBody>
          <a:bodyPr/>
          <a:lstStyle/>
          <a:p>
            <a:pPr rtl="0"/>
            <a:fld id="{D57F1E4F-1CFF-5643-939E-217C01CDF565}" type="slidenum">
              <a:rPr lang="fr-CA" noProof="0" smtClean="0"/>
              <a:pPr rtl="0"/>
              <a:t>7</a:t>
            </a:fld>
            <a:endParaRPr lang="fr-CA" noProof="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Rectangle 3">
            <a:extLst>
              <a:ext uri="{FF2B5EF4-FFF2-40B4-BE49-F238E27FC236}">
                <a16:creationId xmlns:a16="http://schemas.microsoft.com/office/drawing/2014/main" id="{99B7B9CE-7C22-4171-BF47-0D4631E2BB45}"/>
              </a:ext>
            </a:extLst>
          </p:cNvPr>
          <p:cNvSpPr/>
          <p:nvPr/>
        </p:nvSpPr>
        <p:spPr>
          <a:xfrm rot="5400000">
            <a:off x="1076363" y="740560"/>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5" name="Rectangle 4">
            <a:extLst>
              <a:ext uri="{FF2B5EF4-FFF2-40B4-BE49-F238E27FC236}">
                <a16:creationId xmlns:a16="http://schemas.microsoft.com/office/drawing/2014/main" id="{66484EA5-D1DB-4B5D-8C3C-9C66D99E1F34}"/>
              </a:ext>
            </a:extLst>
          </p:cNvPr>
          <p:cNvSpPr/>
          <p:nvPr/>
        </p:nvSpPr>
        <p:spPr>
          <a:xfrm rot="5400000">
            <a:off x="3158047" y="1686680"/>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6" name="Rectangle 5">
            <a:extLst>
              <a:ext uri="{FF2B5EF4-FFF2-40B4-BE49-F238E27FC236}">
                <a16:creationId xmlns:a16="http://schemas.microsoft.com/office/drawing/2014/main" id="{D77F22FD-A6F0-4196-BED1-00D05008F12A}"/>
              </a:ext>
            </a:extLst>
          </p:cNvPr>
          <p:cNvSpPr/>
          <p:nvPr/>
        </p:nvSpPr>
        <p:spPr>
          <a:xfrm rot="5400000">
            <a:off x="5579271" y="1404182"/>
            <a:ext cx="230477" cy="117142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7" name="Rectangle 6">
            <a:extLst>
              <a:ext uri="{FF2B5EF4-FFF2-40B4-BE49-F238E27FC236}">
                <a16:creationId xmlns:a16="http://schemas.microsoft.com/office/drawing/2014/main" id="{8623BDA5-0FC6-4745-BB61-82C3EFC14697}"/>
              </a:ext>
            </a:extLst>
          </p:cNvPr>
          <p:cNvSpPr/>
          <p:nvPr/>
        </p:nvSpPr>
        <p:spPr>
          <a:xfrm rot="5400000">
            <a:off x="7558072" y="2667013"/>
            <a:ext cx="22494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8" name="Rectangle 7">
            <a:extLst>
              <a:ext uri="{FF2B5EF4-FFF2-40B4-BE49-F238E27FC236}">
                <a16:creationId xmlns:a16="http://schemas.microsoft.com/office/drawing/2014/main" id="{E97D880C-C718-4D03-A5E6-82EFE8D506AF}"/>
              </a:ext>
            </a:extLst>
          </p:cNvPr>
          <p:cNvSpPr/>
          <p:nvPr/>
        </p:nvSpPr>
        <p:spPr>
          <a:xfrm rot="5400000">
            <a:off x="9664874" y="2656965"/>
            <a:ext cx="22494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9" name="Rectangle 8">
            <a:extLst>
              <a:ext uri="{FF2B5EF4-FFF2-40B4-BE49-F238E27FC236}">
                <a16:creationId xmlns:a16="http://schemas.microsoft.com/office/drawing/2014/main" id="{2D4C4758-D9BB-4557-B92E-0417F1FDC7AE}"/>
              </a:ext>
            </a:extLst>
          </p:cNvPr>
          <p:cNvSpPr/>
          <p:nvPr/>
        </p:nvSpPr>
        <p:spPr>
          <a:xfrm rot="5400000">
            <a:off x="969891" y="4867793"/>
            <a:ext cx="318351"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0" name="Rectangle 9">
            <a:extLst>
              <a:ext uri="{FF2B5EF4-FFF2-40B4-BE49-F238E27FC236}">
                <a16:creationId xmlns:a16="http://schemas.microsoft.com/office/drawing/2014/main" id="{649868CB-C9C8-487E-90A3-4F970FA692FD}"/>
              </a:ext>
            </a:extLst>
          </p:cNvPr>
          <p:cNvSpPr/>
          <p:nvPr/>
        </p:nvSpPr>
        <p:spPr>
          <a:xfrm rot="5400000">
            <a:off x="3385379" y="4334950"/>
            <a:ext cx="258947" cy="130037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1" name="Rectangle 10">
            <a:extLst>
              <a:ext uri="{FF2B5EF4-FFF2-40B4-BE49-F238E27FC236}">
                <a16:creationId xmlns:a16="http://schemas.microsoft.com/office/drawing/2014/main" id="{F174881E-E1E2-4BA4-9700-1A6DB03EA169}"/>
              </a:ext>
            </a:extLst>
          </p:cNvPr>
          <p:cNvSpPr/>
          <p:nvPr/>
        </p:nvSpPr>
        <p:spPr>
          <a:xfrm rot="5400000">
            <a:off x="5388781" y="5314235"/>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2" name="Rectangle 11">
            <a:extLst>
              <a:ext uri="{FF2B5EF4-FFF2-40B4-BE49-F238E27FC236}">
                <a16:creationId xmlns:a16="http://schemas.microsoft.com/office/drawing/2014/main" id="{82085E3C-B407-4036-8619-8DCD3D8AF399}"/>
              </a:ext>
            </a:extLst>
          </p:cNvPr>
          <p:cNvSpPr/>
          <p:nvPr/>
        </p:nvSpPr>
        <p:spPr>
          <a:xfrm rot="5400000">
            <a:off x="7580996" y="4944120"/>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2" name="Slide Number Placeholder 1">
            <a:extLst>
              <a:ext uri="{FF2B5EF4-FFF2-40B4-BE49-F238E27FC236}">
                <a16:creationId xmlns:a16="http://schemas.microsoft.com/office/drawing/2014/main" id="{ECE7481C-D81D-4285-A45E-745F9025BA67}"/>
              </a:ext>
            </a:extLst>
          </p:cNvPr>
          <p:cNvSpPr>
            <a:spLocks noGrp="1"/>
          </p:cNvSpPr>
          <p:nvPr>
            <p:ph type="sldNum" sz="quarter" idx="12"/>
          </p:nvPr>
        </p:nvSpPr>
        <p:spPr/>
        <p:txBody>
          <a:bodyPr/>
          <a:lstStyle/>
          <a:p>
            <a:pPr rtl="0"/>
            <a:fld id="{D57F1E4F-1CFF-5643-939E-217C01CDF565}" type="slidenum">
              <a:rPr lang="fr-CA" noProof="0" smtClean="0"/>
              <a:pPr rtl="0"/>
              <a:t>8</a:t>
            </a:fld>
            <a:endParaRPr lang="fr-CA" noProof="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2" name="Rectangle 1">
            <a:extLst>
              <a:ext uri="{FF2B5EF4-FFF2-40B4-BE49-F238E27FC236}">
                <a16:creationId xmlns:a16="http://schemas.microsoft.com/office/drawing/2014/main" id="{7C732A2C-4120-46D4-9683-34A1D9D521F6}"/>
              </a:ext>
            </a:extLst>
          </p:cNvPr>
          <p:cNvSpPr/>
          <p:nvPr/>
        </p:nvSpPr>
        <p:spPr>
          <a:xfrm>
            <a:off x="2650605" y="343667"/>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4" name="Rectangle 3">
            <a:extLst>
              <a:ext uri="{FF2B5EF4-FFF2-40B4-BE49-F238E27FC236}">
                <a16:creationId xmlns:a16="http://schemas.microsoft.com/office/drawing/2014/main" id="{9C9EBEAA-D611-4EB4-B2EE-DF413B789263}"/>
              </a:ext>
            </a:extLst>
          </p:cNvPr>
          <p:cNvSpPr/>
          <p:nvPr/>
        </p:nvSpPr>
        <p:spPr>
          <a:xfrm>
            <a:off x="5420601" y="2390181"/>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5" name="Rectangle 4">
            <a:extLst>
              <a:ext uri="{FF2B5EF4-FFF2-40B4-BE49-F238E27FC236}">
                <a16:creationId xmlns:a16="http://schemas.microsoft.com/office/drawing/2014/main" id="{9EDB152B-3D49-40E7-A770-CFF658E88B8F}"/>
              </a:ext>
            </a:extLst>
          </p:cNvPr>
          <p:cNvSpPr/>
          <p:nvPr/>
        </p:nvSpPr>
        <p:spPr>
          <a:xfrm>
            <a:off x="1960618" y="2428683"/>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6" name="Rectangle 5">
            <a:extLst>
              <a:ext uri="{FF2B5EF4-FFF2-40B4-BE49-F238E27FC236}">
                <a16:creationId xmlns:a16="http://schemas.microsoft.com/office/drawing/2014/main" id="{FF7E9E6C-6D2F-4254-AE80-6B5AF6B557DE}"/>
              </a:ext>
            </a:extLst>
          </p:cNvPr>
          <p:cNvSpPr/>
          <p:nvPr/>
        </p:nvSpPr>
        <p:spPr>
          <a:xfrm>
            <a:off x="11382623" y="298213"/>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7" name="Rectangle 6">
            <a:extLst>
              <a:ext uri="{FF2B5EF4-FFF2-40B4-BE49-F238E27FC236}">
                <a16:creationId xmlns:a16="http://schemas.microsoft.com/office/drawing/2014/main" id="{B1E926CE-69BC-4E1F-843D-BBB6BA805CB4}"/>
              </a:ext>
            </a:extLst>
          </p:cNvPr>
          <p:cNvSpPr/>
          <p:nvPr/>
        </p:nvSpPr>
        <p:spPr>
          <a:xfrm>
            <a:off x="7943875" y="300708"/>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8" name="Rectangle 7">
            <a:extLst>
              <a:ext uri="{FF2B5EF4-FFF2-40B4-BE49-F238E27FC236}">
                <a16:creationId xmlns:a16="http://schemas.microsoft.com/office/drawing/2014/main" id="{9E115FAA-DFA0-4F97-8B69-D1CC21B9EDAB}"/>
              </a:ext>
            </a:extLst>
          </p:cNvPr>
          <p:cNvSpPr/>
          <p:nvPr/>
        </p:nvSpPr>
        <p:spPr>
          <a:xfrm>
            <a:off x="4829422" y="241508"/>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9" name="Rectangle 8">
            <a:extLst>
              <a:ext uri="{FF2B5EF4-FFF2-40B4-BE49-F238E27FC236}">
                <a16:creationId xmlns:a16="http://schemas.microsoft.com/office/drawing/2014/main" id="{CA63E1F3-ED1F-4827-9B8E-533039D97148}"/>
              </a:ext>
            </a:extLst>
          </p:cNvPr>
          <p:cNvSpPr/>
          <p:nvPr/>
        </p:nvSpPr>
        <p:spPr>
          <a:xfrm>
            <a:off x="10561219" y="2372596"/>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0" name="Rectangle 9">
            <a:extLst>
              <a:ext uri="{FF2B5EF4-FFF2-40B4-BE49-F238E27FC236}">
                <a16:creationId xmlns:a16="http://schemas.microsoft.com/office/drawing/2014/main" id="{5CA195FF-0983-49E8-A379-480A38D04DB5}"/>
              </a:ext>
            </a:extLst>
          </p:cNvPr>
          <p:cNvSpPr/>
          <p:nvPr/>
        </p:nvSpPr>
        <p:spPr>
          <a:xfrm>
            <a:off x="2153111" y="4970933"/>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1" name="Rectangle 10">
            <a:extLst>
              <a:ext uri="{FF2B5EF4-FFF2-40B4-BE49-F238E27FC236}">
                <a16:creationId xmlns:a16="http://schemas.microsoft.com/office/drawing/2014/main" id="{43D4A0AD-D4C7-431B-95D5-52315922D77A}"/>
              </a:ext>
            </a:extLst>
          </p:cNvPr>
          <p:cNvSpPr/>
          <p:nvPr/>
        </p:nvSpPr>
        <p:spPr>
          <a:xfrm>
            <a:off x="4536346" y="4970933"/>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2" name="Rectangle 11">
            <a:extLst>
              <a:ext uri="{FF2B5EF4-FFF2-40B4-BE49-F238E27FC236}">
                <a16:creationId xmlns:a16="http://schemas.microsoft.com/office/drawing/2014/main" id="{D73FE25D-CB4E-4154-84C4-4B5EFF64197E}"/>
              </a:ext>
            </a:extLst>
          </p:cNvPr>
          <p:cNvSpPr/>
          <p:nvPr/>
        </p:nvSpPr>
        <p:spPr>
          <a:xfrm>
            <a:off x="7095326" y="4929064"/>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3" name="Rectangle 12">
            <a:extLst>
              <a:ext uri="{FF2B5EF4-FFF2-40B4-BE49-F238E27FC236}">
                <a16:creationId xmlns:a16="http://schemas.microsoft.com/office/drawing/2014/main" id="{8A5F2DF9-74B0-4FD2-A588-8975AB67F344}"/>
              </a:ext>
            </a:extLst>
          </p:cNvPr>
          <p:cNvSpPr/>
          <p:nvPr/>
        </p:nvSpPr>
        <p:spPr>
          <a:xfrm>
            <a:off x="10613924" y="4970933"/>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4" name="Rectangle 13">
            <a:extLst>
              <a:ext uri="{FF2B5EF4-FFF2-40B4-BE49-F238E27FC236}">
                <a16:creationId xmlns:a16="http://schemas.microsoft.com/office/drawing/2014/main" id="{AACC9203-BF4C-478A-A4EB-CD6A97189F43}"/>
              </a:ext>
            </a:extLst>
          </p:cNvPr>
          <p:cNvSpPr/>
          <p:nvPr/>
        </p:nvSpPr>
        <p:spPr>
          <a:xfrm>
            <a:off x="6959773" y="2360036"/>
            <a:ext cx="165697" cy="100031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tx1"/>
                </a:solidFill>
                <a:prstDash val="sysDot"/>
              </a:ln>
            </a:endParaRPr>
          </a:p>
        </p:txBody>
      </p:sp>
      <p:sp>
        <p:nvSpPr>
          <p:cNvPr id="15" name="Rectangle 14">
            <a:extLst>
              <a:ext uri="{FF2B5EF4-FFF2-40B4-BE49-F238E27FC236}">
                <a16:creationId xmlns:a16="http://schemas.microsoft.com/office/drawing/2014/main" id="{DA73FB04-D195-42A3-8162-982C745FA89E}"/>
              </a:ext>
            </a:extLst>
          </p:cNvPr>
          <p:cNvSpPr/>
          <p:nvPr/>
        </p:nvSpPr>
        <p:spPr>
          <a:xfrm>
            <a:off x="1720105" y="1541933"/>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8" name="Rectangle 17">
            <a:extLst>
              <a:ext uri="{FF2B5EF4-FFF2-40B4-BE49-F238E27FC236}">
                <a16:creationId xmlns:a16="http://schemas.microsoft.com/office/drawing/2014/main" id="{70D59599-8CFE-4725-828F-D9BD674E2AEC}"/>
              </a:ext>
            </a:extLst>
          </p:cNvPr>
          <p:cNvSpPr/>
          <p:nvPr/>
        </p:nvSpPr>
        <p:spPr>
          <a:xfrm>
            <a:off x="10963024" y="1582563"/>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9" name="Rectangle 18">
            <a:extLst>
              <a:ext uri="{FF2B5EF4-FFF2-40B4-BE49-F238E27FC236}">
                <a16:creationId xmlns:a16="http://schemas.microsoft.com/office/drawing/2014/main" id="{1EDB021C-BDA8-4FE0-AA8C-C55EA3C5B809}"/>
              </a:ext>
            </a:extLst>
          </p:cNvPr>
          <p:cNvSpPr/>
          <p:nvPr/>
        </p:nvSpPr>
        <p:spPr>
          <a:xfrm>
            <a:off x="10964427" y="3734230"/>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08</a:t>
            </a:r>
          </a:p>
        </p:txBody>
      </p:sp>
      <p:sp>
        <p:nvSpPr>
          <p:cNvPr id="20" name="Rectangle 19">
            <a:extLst>
              <a:ext uri="{FF2B5EF4-FFF2-40B4-BE49-F238E27FC236}">
                <a16:creationId xmlns:a16="http://schemas.microsoft.com/office/drawing/2014/main" id="{886177E3-1ABA-4895-B416-802BFB71EBEC}"/>
              </a:ext>
            </a:extLst>
          </p:cNvPr>
          <p:cNvSpPr/>
          <p:nvPr/>
        </p:nvSpPr>
        <p:spPr>
          <a:xfrm>
            <a:off x="5180087" y="3762237"/>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21" name="Rectangle 20">
            <a:extLst>
              <a:ext uri="{FF2B5EF4-FFF2-40B4-BE49-F238E27FC236}">
                <a16:creationId xmlns:a16="http://schemas.microsoft.com/office/drawing/2014/main" id="{970583AE-7575-4276-8D9C-D02D0C910ACD}"/>
              </a:ext>
            </a:extLst>
          </p:cNvPr>
          <p:cNvSpPr/>
          <p:nvPr/>
        </p:nvSpPr>
        <p:spPr>
          <a:xfrm>
            <a:off x="8247157" y="3737522"/>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05</a:t>
            </a:r>
          </a:p>
        </p:txBody>
      </p:sp>
      <p:sp>
        <p:nvSpPr>
          <p:cNvPr id="22" name="Rectangle 21">
            <a:extLst>
              <a:ext uri="{FF2B5EF4-FFF2-40B4-BE49-F238E27FC236}">
                <a16:creationId xmlns:a16="http://schemas.microsoft.com/office/drawing/2014/main" id="{15FAA76B-E658-451F-AB5D-E91F0D9AE404}"/>
              </a:ext>
            </a:extLst>
          </p:cNvPr>
          <p:cNvSpPr/>
          <p:nvPr/>
        </p:nvSpPr>
        <p:spPr>
          <a:xfrm>
            <a:off x="8247158" y="1582564"/>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09</a:t>
            </a:r>
          </a:p>
        </p:txBody>
      </p:sp>
      <p:sp>
        <p:nvSpPr>
          <p:cNvPr id="23" name="Rectangle 22">
            <a:extLst>
              <a:ext uri="{FF2B5EF4-FFF2-40B4-BE49-F238E27FC236}">
                <a16:creationId xmlns:a16="http://schemas.microsoft.com/office/drawing/2014/main" id="{791EA701-5866-47B7-A641-C613422BA632}"/>
              </a:ext>
            </a:extLst>
          </p:cNvPr>
          <p:cNvSpPr/>
          <p:nvPr/>
        </p:nvSpPr>
        <p:spPr>
          <a:xfrm>
            <a:off x="5180088" y="1564730"/>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08</a:t>
            </a:r>
          </a:p>
        </p:txBody>
      </p:sp>
      <p:sp>
        <p:nvSpPr>
          <p:cNvPr id="24" name="Rectangle 23">
            <a:extLst>
              <a:ext uri="{FF2B5EF4-FFF2-40B4-BE49-F238E27FC236}">
                <a16:creationId xmlns:a16="http://schemas.microsoft.com/office/drawing/2014/main" id="{F86E6A61-9949-445F-9D42-48AE653CEE9A}"/>
              </a:ext>
            </a:extLst>
          </p:cNvPr>
          <p:cNvSpPr/>
          <p:nvPr/>
        </p:nvSpPr>
        <p:spPr>
          <a:xfrm>
            <a:off x="1777343" y="3740345"/>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25" name="Rectangle 24">
            <a:extLst>
              <a:ext uri="{FF2B5EF4-FFF2-40B4-BE49-F238E27FC236}">
                <a16:creationId xmlns:a16="http://schemas.microsoft.com/office/drawing/2014/main" id="{4C8296F4-4EFC-4E8B-85A6-BF4DDB579326}"/>
              </a:ext>
            </a:extLst>
          </p:cNvPr>
          <p:cNvSpPr/>
          <p:nvPr/>
        </p:nvSpPr>
        <p:spPr>
          <a:xfrm>
            <a:off x="1777342" y="6373298"/>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26" name="Rectangle 25">
            <a:extLst>
              <a:ext uri="{FF2B5EF4-FFF2-40B4-BE49-F238E27FC236}">
                <a16:creationId xmlns:a16="http://schemas.microsoft.com/office/drawing/2014/main" id="{337F06D8-CABE-4197-83F6-83CC65F75DD8}"/>
              </a:ext>
            </a:extLst>
          </p:cNvPr>
          <p:cNvSpPr/>
          <p:nvPr/>
        </p:nvSpPr>
        <p:spPr>
          <a:xfrm>
            <a:off x="10963023" y="6373297"/>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08</a:t>
            </a:r>
          </a:p>
        </p:txBody>
      </p:sp>
      <p:sp>
        <p:nvSpPr>
          <p:cNvPr id="27" name="Rectangle 26">
            <a:extLst>
              <a:ext uri="{FF2B5EF4-FFF2-40B4-BE49-F238E27FC236}">
                <a16:creationId xmlns:a16="http://schemas.microsoft.com/office/drawing/2014/main" id="{BBFB784B-777E-4D14-B4C9-05E6153734FA}"/>
              </a:ext>
            </a:extLst>
          </p:cNvPr>
          <p:cNvSpPr/>
          <p:nvPr/>
        </p:nvSpPr>
        <p:spPr>
          <a:xfrm>
            <a:off x="8247156" y="6373298"/>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06</a:t>
            </a:r>
          </a:p>
        </p:txBody>
      </p:sp>
      <p:sp>
        <p:nvSpPr>
          <p:cNvPr id="28" name="Rectangle 27">
            <a:extLst>
              <a:ext uri="{FF2B5EF4-FFF2-40B4-BE49-F238E27FC236}">
                <a16:creationId xmlns:a16="http://schemas.microsoft.com/office/drawing/2014/main" id="{03825A75-66C8-4533-A3F5-A753852600F3}"/>
              </a:ext>
            </a:extLst>
          </p:cNvPr>
          <p:cNvSpPr/>
          <p:nvPr/>
        </p:nvSpPr>
        <p:spPr>
          <a:xfrm>
            <a:off x="5180088" y="6373298"/>
            <a:ext cx="481025" cy="282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08</a:t>
            </a:r>
          </a:p>
        </p:txBody>
      </p:sp>
      <p:sp>
        <p:nvSpPr>
          <p:cNvPr id="29" name="Slide Number Placeholder 28">
            <a:extLst>
              <a:ext uri="{FF2B5EF4-FFF2-40B4-BE49-F238E27FC236}">
                <a16:creationId xmlns:a16="http://schemas.microsoft.com/office/drawing/2014/main" id="{C90E6168-DE7C-48F4-AE69-0A40579699C7}"/>
              </a:ext>
            </a:extLst>
          </p:cNvPr>
          <p:cNvSpPr>
            <a:spLocks noGrp="1"/>
          </p:cNvSpPr>
          <p:nvPr>
            <p:ph type="sldNum" sz="quarter" idx="12"/>
          </p:nvPr>
        </p:nvSpPr>
        <p:spPr/>
        <p:txBody>
          <a:bodyPr/>
          <a:lstStyle/>
          <a:p>
            <a:pPr rtl="0"/>
            <a:fld id="{D57F1E4F-1CFF-5643-939E-217C01CDF565}" type="slidenum">
              <a:rPr lang="fr-CA" noProof="0" smtClean="0"/>
              <a:pPr rtl="0"/>
              <a:t>9</a:t>
            </a:fld>
            <a:endParaRPr lang="fr-CA" noProof="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ntre guillemets">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5911B69-FAC0-4C53-ABF8-0C0398C84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FF5A01-D0F9-42B3-9083-675A5376B5C9}">
  <ds:schemaRefs>
    <ds:schemaRef ds:uri="http://schemas.microsoft.com/sharepoint/v3/contenttype/forms"/>
  </ds:schemaRefs>
</ds:datastoreItem>
</file>

<file path=customXml/itemProps3.xml><?xml version="1.0" encoding="utf-8"?>
<ds:datastoreItem xmlns:ds="http://schemas.openxmlformats.org/officeDocument/2006/customXml" ds:itemID="{549A5C64-37D3-4B3C-BFA0-9228D4419E7B}">
  <ds:schemaRefs>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1884</Words>
  <Application>Microsoft Office PowerPoint</Application>
  <PresentationFormat>Widescreen</PresentationFormat>
  <Paragraphs>225</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Roboto</vt:lpstr>
      <vt:lpstr>Times New Roman</vt:lpstr>
      <vt:lpstr>Wingdings 2</vt:lpstr>
      <vt:lpstr>Entre guillemets</vt:lpstr>
      <vt:lpstr>Kia Motors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Analysis</vt:lpstr>
      <vt:lpstr>PowerPoint Presentation</vt:lpstr>
      <vt:lpstr>Market Analysis &amp; Trends</vt:lpstr>
      <vt:lpstr>Tough Market</vt:lpstr>
      <vt:lpstr>PowerPoint Presentation</vt:lpstr>
      <vt:lpstr>Stinger – Marketing Strategy</vt:lpstr>
      <vt:lpstr>Map</vt:lpstr>
      <vt:lpstr>PowerPoint Presentation</vt:lpstr>
      <vt:lpstr>PowerPoint Presentation</vt:lpstr>
      <vt:lpstr>PowerPoint Presentation</vt:lpstr>
      <vt:lpstr>Knowing the Segment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2019-08-29T06:27:09Z</dcterms:created>
  <dcterms:modified xsi:type="dcterms:W3CDTF">2019-09-12T03:18:57Z</dcterms:modified>
</cp:coreProperties>
</file>